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373" r:id="rId3"/>
    <p:sldId id="374" r:id="rId4"/>
    <p:sldId id="288" r:id="rId5"/>
    <p:sldId id="375" r:id="rId6"/>
    <p:sldId id="298" r:id="rId7"/>
    <p:sldId id="299" r:id="rId8"/>
    <p:sldId id="366" r:id="rId9"/>
    <p:sldId id="368" r:id="rId10"/>
    <p:sldId id="309" r:id="rId11"/>
    <p:sldId id="376" r:id="rId12"/>
    <p:sldId id="369" r:id="rId13"/>
    <p:sldId id="370" r:id="rId14"/>
    <p:sldId id="380" r:id="rId15"/>
    <p:sldId id="379" r:id="rId16"/>
    <p:sldId id="382" r:id="rId17"/>
    <p:sldId id="383" r:id="rId18"/>
    <p:sldId id="384" r:id="rId19"/>
    <p:sldId id="372" r:id="rId20"/>
    <p:sldId id="3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161FF"/>
    <a:srgbClr val="9C1D22"/>
    <a:srgbClr val="E57177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6341"/>
  </p:normalViewPr>
  <p:slideViewPr>
    <p:cSldViewPr snapToGrid="0">
      <p:cViewPr>
        <p:scale>
          <a:sx n="118" d="100"/>
          <a:sy n="118" d="100"/>
        </p:scale>
        <p:origin x="68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Y1 </a:t>
            </a:r>
            <a:r>
              <a:rPr kumimoji="1" lang="zh-TW" altLang="en-US" dirty="0"/>
              <a:t>（</a:t>
            </a:r>
            <a:r>
              <a:rPr kumimoji="1" lang="en-US" altLang="zh-TW" dirty="0"/>
              <a:t>&gt; 0</a:t>
            </a:r>
            <a:r>
              <a:rPr kumimoji="1" lang="zh-TW" altLang="en-US" dirty="0"/>
              <a:t>）解法 ： </a:t>
            </a:r>
            <a:endParaRPr kumimoji="1" lang="en-US" altLang="zh-TW" dirty="0"/>
          </a:p>
          <a:p>
            <a:r>
              <a:rPr kumimoji="1" lang="zh-TW" altLang="en-US" dirty="0"/>
              <a:t>把所有人加上一個固定值，不會影響績效排序，但是有可能有彼此的效率變得更接近（</a:t>
            </a:r>
            <a:r>
              <a:rPr kumimoji="1" lang="en-US" altLang="zh-TW" dirty="0"/>
              <a:t>ORA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法二：</a:t>
            </a:r>
            <a:endParaRPr kumimoji="1" lang="en-US" altLang="zh-TW" dirty="0"/>
          </a:p>
          <a:p>
            <a:r>
              <a:rPr kumimoji="1" lang="zh-TW" altLang="en-US" dirty="0"/>
              <a:t>另外跟老師要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C8987-BB04-B046-845B-03D6230A60B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660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985214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6/19/21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85.png"/><Relationship Id="rId10" Type="http://schemas.openxmlformats.org/officeDocument/2006/relationships/image" Target="../media/image58.png"/><Relationship Id="rId4" Type="http://schemas.openxmlformats.org/officeDocument/2006/relationships/image" Target="../media/image84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59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58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14.png"/><Relationship Id="rId3" Type="http://schemas.openxmlformats.org/officeDocument/2006/relationships/image" Target="../media/image5.png"/><Relationship Id="rId21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3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12.png"/><Relationship Id="rId15" Type="http://schemas.openxmlformats.org/officeDocument/2006/relationships/image" Target="../media/image35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40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034146"/>
            <a:ext cx="9144000" cy="1080654"/>
          </a:xfrm>
        </p:spPr>
        <p:txBody>
          <a:bodyPr anchor="ctr">
            <a:noAutofit/>
          </a:bodyPr>
          <a:lstStyle/>
          <a:p>
            <a:r>
              <a:rPr lang="en-US" altLang="zh-TW" sz="2800" dirty="0"/>
              <a:t>Efficiency Measure in Insurance Industry – </a:t>
            </a:r>
          </a:p>
          <a:p>
            <a:r>
              <a:rPr lang="en-US" altLang="zh-TW" sz="2800" dirty="0"/>
              <a:t>A Network DEA Model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166898" y="4676707"/>
            <a:ext cx="185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Advisor: </a:t>
            </a:r>
            <a:r>
              <a:rPr lang="zh-TW" altLang="en-US" dirty="0"/>
              <a:t>李家岩</a:t>
            </a:r>
            <a:endParaRPr lang="en-US" altLang="zh-TW" dirty="0"/>
          </a:p>
          <a:p>
            <a:pPr algn="ctr"/>
            <a:r>
              <a:rPr lang="en-US" altLang="zh-TW" dirty="0"/>
              <a:t>Presenter: </a:t>
            </a:r>
            <a:r>
              <a:rPr lang="zh-TW" altLang="en-US" dirty="0"/>
              <a:t>吳延東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E11E39-8D44-534E-A983-76E493AFD991}"/>
              </a:ext>
            </a:extLst>
          </p:cNvPr>
          <p:cNvSpPr txBox="1"/>
          <p:nvPr/>
        </p:nvSpPr>
        <p:spPr>
          <a:xfrm>
            <a:off x="4522459" y="4307375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Operation Research Application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41293" y="3509011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675117" y="3388765"/>
                <a:ext cx="6099940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3388765"/>
                <a:ext cx="6099940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/>
              <p:nvPr/>
            </p:nvSpPr>
            <p:spPr>
              <a:xfrm>
                <a:off x="2675117" y="3901985"/>
                <a:ext cx="5061899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3901985"/>
                <a:ext cx="5061899" cy="735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/>
              <p:nvPr/>
            </p:nvSpPr>
            <p:spPr>
              <a:xfrm>
                <a:off x="2675117" y="4397056"/>
                <a:ext cx="591373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4397056"/>
                <a:ext cx="5913734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/>
              <p:nvPr/>
            </p:nvSpPr>
            <p:spPr>
              <a:xfrm>
                <a:off x="2683881" y="6311302"/>
                <a:ext cx="1534651" cy="520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III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881" y="6311302"/>
                <a:ext cx="1534651" cy="520848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/>
              <p:nvPr/>
            </p:nvSpPr>
            <p:spPr>
              <a:xfrm>
                <a:off x="2675117" y="5323494"/>
                <a:ext cx="8289064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5323494"/>
                <a:ext cx="8289064" cy="486928"/>
              </a:xfrm>
              <a:prstGeom prst="rect">
                <a:avLst/>
              </a:prstGeom>
              <a:blipFill>
                <a:blip r:embed="rId6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/>
              <p:nvPr/>
            </p:nvSpPr>
            <p:spPr>
              <a:xfrm>
                <a:off x="2675117" y="5817398"/>
                <a:ext cx="7751417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p>
                          </m:sSubSup>
                          <m:r>
                            <a:rPr lang="en-US" altLang="zh-TW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bSup>
                      <m:r>
                        <a:rPr lang="en-US" altLang="zh-TW" sz="22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17" y="5817398"/>
                <a:ext cx="7751417" cy="48692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C99D1283-AF53-7646-8DE8-B7CB0560B464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5" name="副標題 1">
            <a:extLst>
              <a:ext uri="{FF2B5EF4-FFF2-40B4-BE49-F238E27FC236}">
                <a16:creationId xmlns:a16="http://schemas.microsoft.com/office/drawing/2014/main" id="{B49EE9DC-3CE8-FE4F-8715-9EA7899D78EA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79103FE8-B7BE-6A47-A598-6A62E070B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84" y="1336687"/>
            <a:ext cx="6514110" cy="204050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3C7B77-68FA-E742-8F10-C0F417479D51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809541-ECC3-6841-8411-8F288FE78C8C}"/>
              </a:ext>
            </a:extLst>
          </p:cNvPr>
          <p:cNvSpPr txBox="1"/>
          <p:nvPr/>
        </p:nvSpPr>
        <p:spPr>
          <a:xfrm>
            <a:off x="7144673" y="5037872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Redundant in LP formulation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10E69E1-9923-0841-B20B-8509438957A0}"/>
                  </a:ext>
                </a:extLst>
              </p:cNvPr>
              <p:cNvSpPr/>
              <p:nvPr/>
            </p:nvSpPr>
            <p:spPr>
              <a:xfrm>
                <a:off x="4666270" y="6349453"/>
                <a:ext cx="2282356" cy="444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zh-TW" altLang="en-US" sz="22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10E69E1-9923-0841-B20B-850943895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70" y="6349453"/>
                <a:ext cx="2282356" cy="444545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8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78853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099F7D-0683-824C-9880-B7BFBAE863CF}"/>
              </a:ext>
            </a:extLst>
          </p:cNvPr>
          <p:cNvGrpSpPr/>
          <p:nvPr/>
        </p:nvGrpSpPr>
        <p:grpSpPr>
          <a:xfrm>
            <a:off x="2679854" y="3809318"/>
            <a:ext cx="9948213" cy="3100637"/>
            <a:chOff x="2070626" y="3471341"/>
            <a:chExt cx="9948213" cy="3100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2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2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2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  <a:blipFill>
                  <a:blip r:embed="rId2"/>
                  <a:stretch>
                    <a:fillRect l="-1136" b="-8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2748801" y="4242906"/>
                  <a:ext cx="9270038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01" y="4242906"/>
                  <a:ext cx="9270038" cy="733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2748801" y="4814789"/>
                  <a:ext cx="882267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01" y="4814789"/>
                  <a:ext cx="8822672" cy="7338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/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  <a:blipFill>
                  <a:blip r:embed="rId8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ECD828-16CE-F04A-B72F-6DC8A544F519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00EE25CB-A6A2-B24F-AA20-708B6ED65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2FFB295-21F9-C546-95E8-3304FCAF448D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7" name="副標題 1">
            <a:extLst>
              <a:ext uri="{FF2B5EF4-FFF2-40B4-BE49-F238E27FC236}">
                <a16:creationId xmlns:a16="http://schemas.microsoft.com/office/drawing/2014/main" id="{81280C4A-DFA6-104B-8FB7-99455983E54C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C511D9-1310-564E-B25B-547E2087EEE7}"/>
              </a:ext>
            </a:extLst>
          </p:cNvPr>
          <p:cNvSpPr txBox="1"/>
          <p:nvPr/>
        </p:nvSpPr>
        <p:spPr>
          <a:xfrm>
            <a:off x="3128639" y="478178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F67A534-AFC4-3040-AAE4-15750AC0080E}"/>
              </a:ext>
            </a:extLst>
          </p:cNvPr>
          <p:cNvSpPr txBox="1"/>
          <p:nvPr/>
        </p:nvSpPr>
        <p:spPr>
          <a:xfrm>
            <a:off x="3128639" y="535786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4C2E95-6143-B248-BA86-E80FD8B9336D}"/>
              </a:ext>
            </a:extLst>
          </p:cNvPr>
          <p:cNvSpPr txBox="1"/>
          <p:nvPr/>
        </p:nvSpPr>
        <p:spPr>
          <a:xfrm>
            <a:off x="3128639" y="587876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30962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514416" y="5475291"/>
                <a:ext cx="1905072" cy="800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b="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6" y="5475291"/>
                <a:ext cx="1905072" cy="800604"/>
              </a:xfrm>
              <a:prstGeom prst="rect">
                <a:avLst/>
              </a:prstGeom>
              <a:blipFill>
                <a:blip r:embed="rId2"/>
                <a:stretch>
                  <a:fillRect l="-1325" r="-1325"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099F7D-0683-824C-9880-B7BFBAE863CF}"/>
              </a:ext>
            </a:extLst>
          </p:cNvPr>
          <p:cNvGrpSpPr/>
          <p:nvPr/>
        </p:nvGrpSpPr>
        <p:grpSpPr>
          <a:xfrm>
            <a:off x="2108108" y="3548489"/>
            <a:ext cx="9863832" cy="3100637"/>
            <a:chOff x="2070626" y="3471341"/>
            <a:chExt cx="9863832" cy="3100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2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2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2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  <a:blipFill>
                  <a:blip r:embed="rId3"/>
                  <a:stretch>
                    <a:fillRect l="-1136" b="-101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2942910" y="4240957"/>
                  <a:ext cx="7593874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4240957"/>
                  <a:ext cx="7593874" cy="7338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2942910" y="4803925"/>
                  <a:ext cx="7383303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4803925"/>
                  <a:ext cx="7383303" cy="7338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3018106" y="5326456"/>
                  <a:ext cx="891635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106" y="5326456"/>
                  <a:ext cx="8916352" cy="7338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/>
                <p:nvPr/>
              </p:nvSpPr>
              <p:spPr>
                <a:xfrm>
                  <a:off x="2942910" y="3471341"/>
                  <a:ext cx="2754921" cy="444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3471341"/>
                  <a:ext cx="2754921" cy="444352"/>
                </a:xfrm>
                <a:prstGeom prst="rect">
                  <a:avLst/>
                </a:prstGeom>
                <a:blipFill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4602588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4602588"/>
                <a:ext cx="3246594" cy="785408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D8AF6D9F-843C-3E4A-A33E-5FABD6C5BCCB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9" name="副標題 1">
            <a:extLst>
              <a:ext uri="{FF2B5EF4-FFF2-40B4-BE49-F238E27FC236}">
                <a16:creationId xmlns:a16="http://schemas.microsoft.com/office/drawing/2014/main" id="{1D6AA9D9-1B20-BB4A-9869-7CB2F5FBA04D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1" name="圖形 20">
            <a:extLst>
              <a:ext uri="{FF2B5EF4-FFF2-40B4-BE49-F238E27FC236}">
                <a16:creationId xmlns:a16="http://schemas.microsoft.com/office/drawing/2014/main" id="{12B4851D-69EA-4743-8939-470E0DDAD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1263" y="1327912"/>
            <a:ext cx="6569473" cy="1956574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EFFF28-2587-494E-9EB8-173E73AA3252}"/>
              </a:ext>
            </a:extLst>
          </p:cNvPr>
          <p:cNvSpPr txBox="1"/>
          <p:nvPr/>
        </p:nvSpPr>
        <p:spPr>
          <a:xfrm>
            <a:off x="6638285" y="100010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 input-oriented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92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41293" y="344666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1657977" y="3295246"/>
                <a:ext cx="7051418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3295246"/>
                <a:ext cx="7051418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/>
              <p:nvPr/>
            </p:nvSpPr>
            <p:spPr>
              <a:xfrm>
                <a:off x="1657977" y="3819100"/>
                <a:ext cx="6804170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F6C67A-EF8E-B140-BF7C-865C81B3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3819100"/>
                <a:ext cx="6804170" cy="735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/>
              <p:nvPr/>
            </p:nvSpPr>
            <p:spPr>
              <a:xfrm>
                <a:off x="1657977" y="4314171"/>
                <a:ext cx="827085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/(</m:t>
                      </m:r>
                      <m:sSup>
                        <m:sSupPr>
                          <m:ctrlP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p>
                      </m:sSubSup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1∗</m:t>
                          </m:r>
                        </m:sup>
                      </m:sSubSup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i="1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F70DE0-456F-B249-9E32-922A42E3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7" y="4314171"/>
                <a:ext cx="8270854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/>
              <p:nvPr/>
            </p:nvSpPr>
            <p:spPr>
              <a:xfrm>
                <a:off x="1777495" y="6173177"/>
                <a:ext cx="1547924" cy="520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𝐼𝐼𝐼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43C400F-BF4B-0548-B9B2-67D7E2A0F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6173177"/>
                <a:ext cx="1547924" cy="520848"/>
              </a:xfrm>
              <a:prstGeom prst="rect">
                <a:avLst/>
              </a:prstGeom>
              <a:blipFill>
                <a:blip r:embed="rId5"/>
                <a:stretch>
                  <a:fillRect l="-813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/>
              <p:nvPr/>
            </p:nvSpPr>
            <p:spPr>
              <a:xfrm>
                <a:off x="1777495" y="5197445"/>
                <a:ext cx="7752379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1,3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78F26A-D065-7349-BED3-6FE2A5B21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5197445"/>
                <a:ext cx="7752379" cy="486928"/>
              </a:xfrm>
              <a:prstGeom prst="rect">
                <a:avLst/>
              </a:prstGeom>
              <a:blipFill>
                <a:blip r:embed="rId6"/>
                <a:stretch>
                  <a:fillRect l="-164"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/>
              <p:nvPr/>
            </p:nvSpPr>
            <p:spPr>
              <a:xfrm>
                <a:off x="1777495" y="5686249"/>
                <a:ext cx="10278455" cy="48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2∗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1,3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200" i="1" dirty="0"/>
                  <a:t> 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E414636-69C3-944F-9F04-4B320BC04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95" y="5686249"/>
                <a:ext cx="10278455" cy="486928"/>
              </a:xfrm>
              <a:prstGeom prst="rect">
                <a:avLst/>
              </a:prstGeom>
              <a:blipFill>
                <a:blip r:embed="rId7"/>
                <a:stretch>
                  <a:fillRect l="-123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22C08068-B73C-524A-9D56-6B7A907322FF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9" name="圖形 18">
            <a:extLst>
              <a:ext uri="{FF2B5EF4-FFF2-40B4-BE49-F238E27FC236}">
                <a16:creationId xmlns:a16="http://schemas.microsoft.com/office/drawing/2014/main" id="{80B77428-E6E7-3649-A4BD-7DD38EDE5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84" y="1336687"/>
            <a:ext cx="6514110" cy="204050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A92CCE-09C8-C043-A38E-86C44E140C3B}"/>
              </a:ext>
            </a:extLst>
          </p:cNvPr>
          <p:cNvSpPr txBox="1"/>
          <p:nvPr/>
        </p:nvSpPr>
        <p:spPr>
          <a:xfrm>
            <a:off x="6638285" y="100010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VRS input-oriented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1095023-34A0-4E46-8DB6-A9DFAF1AA72F}"/>
                  </a:ext>
                </a:extLst>
              </p:cNvPr>
              <p:cNvSpPr/>
              <p:nvPr/>
            </p:nvSpPr>
            <p:spPr>
              <a:xfrm>
                <a:off x="3945365" y="6249480"/>
                <a:ext cx="2229393" cy="444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TW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sSubSup>
                        <m:sSubSupPr>
                          <m:ctrlP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zh-TW" altLang="en-US" sz="22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1095023-34A0-4E46-8DB6-A9DFAF1A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365" y="6249480"/>
                <a:ext cx="2229393" cy="444545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6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9" name="圖形 18">
            <a:extLst>
              <a:ext uri="{FF2B5EF4-FFF2-40B4-BE49-F238E27FC236}">
                <a16:creationId xmlns:a16="http://schemas.microsoft.com/office/drawing/2014/main" id="{80B77428-E6E7-3649-A4BD-7DD38EDE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273" y="74053"/>
            <a:ext cx="4993627" cy="156422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4705F83-1B43-EF46-8C92-A625B55F475B}"/>
              </a:ext>
            </a:extLst>
          </p:cNvPr>
          <p:cNvSpPr/>
          <p:nvPr/>
        </p:nvSpPr>
        <p:spPr>
          <a:xfrm>
            <a:off x="537041" y="875207"/>
            <a:ext cx="266323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Analysis Result</a:t>
            </a:r>
            <a:endParaRPr kumimoji="1" lang="en-US" altLang="zh-TW" sz="2800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812552-347E-DA49-8C93-96653522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010"/>
            <a:ext cx="12192000" cy="486712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5F5EE8-7C8D-594F-B76B-1DEB19DE8D36}"/>
              </a:ext>
            </a:extLst>
          </p:cNvPr>
          <p:cNvSpPr/>
          <p:nvPr/>
        </p:nvSpPr>
        <p:spPr>
          <a:xfrm>
            <a:off x="7823449" y="3298601"/>
            <a:ext cx="645638" cy="206829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7BB7FD-2838-A941-AEAE-7DC4B6B79CD7}"/>
              </a:ext>
            </a:extLst>
          </p:cNvPr>
          <p:cNvSpPr/>
          <p:nvPr/>
        </p:nvSpPr>
        <p:spPr>
          <a:xfrm>
            <a:off x="8759620" y="5225373"/>
            <a:ext cx="580323" cy="217714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270955-E9E8-414A-9237-431413DD4D87}"/>
              </a:ext>
            </a:extLst>
          </p:cNvPr>
          <p:cNvSpPr txBox="1"/>
          <p:nvPr/>
        </p:nvSpPr>
        <p:spPr>
          <a:xfrm>
            <a:off x="3532413" y="97374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Life insurance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484BB6-FFB6-9546-89C2-20ABCEAEA19A}"/>
              </a:ext>
            </a:extLst>
          </p:cNvPr>
          <p:cNvSpPr txBox="1"/>
          <p:nvPr/>
        </p:nvSpPr>
        <p:spPr>
          <a:xfrm>
            <a:off x="537041" y="1337245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measure by </a:t>
            </a:r>
            <a:r>
              <a:rPr kumimoji="1" lang="en-US" altLang="zh-TW" dirty="0">
                <a:solidFill>
                  <a:schemeClr val="accent1"/>
                </a:solidFill>
              </a:rPr>
              <a:t>process</a:t>
            </a:r>
            <a:r>
              <a:rPr kumimoji="1" lang="en-US" altLang="zh-TW" dirty="0"/>
              <a:t> efficiency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54B74C-7D3D-F348-B4D4-0E630E0844E0}"/>
              </a:ext>
            </a:extLst>
          </p:cNvPr>
          <p:cNvSpPr txBox="1"/>
          <p:nvPr/>
        </p:nvSpPr>
        <p:spPr>
          <a:xfrm>
            <a:off x="3519727" y="1337245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measure by stage efficiency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1D0A8B-72FA-1048-969D-8D2652E18180}"/>
              </a:ext>
            </a:extLst>
          </p:cNvPr>
          <p:cNvSpPr/>
          <p:nvPr/>
        </p:nvSpPr>
        <p:spPr>
          <a:xfrm>
            <a:off x="5972273" y="3592164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Technical efficiency lower than 0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9A23FBD-EE23-1C4C-B5A4-26234E78F0A6}"/>
              </a:ext>
            </a:extLst>
          </p:cNvPr>
          <p:cNvSpPr/>
          <p:nvPr/>
        </p:nvSpPr>
        <p:spPr>
          <a:xfrm>
            <a:off x="5972273" y="5604182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Scale efficiency greater than 1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D9F8121-AC8E-BF49-8884-2DA09F015B0F}"/>
              </a:ext>
            </a:extLst>
          </p:cNvPr>
          <p:cNvSpPr/>
          <p:nvPr/>
        </p:nvSpPr>
        <p:spPr>
          <a:xfrm>
            <a:off x="0" y="6159353"/>
            <a:ext cx="12192000" cy="698647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Most of the results follow the common sense 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2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副標題 1">
            <a:extLst>
              <a:ext uri="{FF2B5EF4-FFF2-40B4-BE49-F238E27FC236}">
                <a16:creationId xmlns:a16="http://schemas.microsoft.com/office/drawing/2014/main" id="{42351473-16EC-9E4A-B597-EB2D9FE1FEDE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705F83-1B43-EF46-8C92-A625B55F475B}"/>
              </a:ext>
            </a:extLst>
          </p:cNvPr>
          <p:cNvSpPr/>
          <p:nvPr/>
        </p:nvSpPr>
        <p:spPr>
          <a:xfrm>
            <a:off x="537041" y="875207"/>
            <a:ext cx="266323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Analysis Result</a:t>
            </a:r>
            <a:endParaRPr kumimoji="1" lang="en-US" altLang="zh-TW" sz="2800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74D1C1-CC54-C74C-9238-BE26F0E4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448"/>
            <a:ext cx="12192000" cy="483824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5F5EE8-7C8D-594F-B76B-1DEB19DE8D36}"/>
              </a:ext>
            </a:extLst>
          </p:cNvPr>
          <p:cNvSpPr/>
          <p:nvPr/>
        </p:nvSpPr>
        <p:spPr>
          <a:xfrm>
            <a:off x="7779906" y="3292927"/>
            <a:ext cx="645638" cy="206829"/>
          </a:xfrm>
          <a:prstGeom prst="rect">
            <a:avLst/>
          </a:prstGeom>
          <a:solidFill>
            <a:schemeClr val="accent1">
              <a:alpha val="19952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270955-E9E8-414A-9237-431413DD4D87}"/>
              </a:ext>
            </a:extLst>
          </p:cNvPr>
          <p:cNvSpPr txBox="1"/>
          <p:nvPr/>
        </p:nvSpPr>
        <p:spPr>
          <a:xfrm>
            <a:off x="3532413" y="97374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Life insurance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484BB6-FFB6-9546-89C2-20ABCEAEA19A}"/>
              </a:ext>
            </a:extLst>
          </p:cNvPr>
          <p:cNvSpPr txBox="1"/>
          <p:nvPr/>
        </p:nvSpPr>
        <p:spPr>
          <a:xfrm>
            <a:off x="537041" y="1337245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measure by process efficiency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54B74C-7D3D-F348-B4D4-0E630E0844E0}"/>
              </a:ext>
            </a:extLst>
          </p:cNvPr>
          <p:cNvSpPr txBox="1"/>
          <p:nvPr/>
        </p:nvSpPr>
        <p:spPr>
          <a:xfrm>
            <a:off x="3519727" y="1337245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measure by </a:t>
            </a:r>
            <a:r>
              <a:rPr kumimoji="1" lang="en-US" altLang="zh-TW" dirty="0">
                <a:solidFill>
                  <a:schemeClr val="accent1"/>
                </a:solidFill>
              </a:rPr>
              <a:t>stage</a:t>
            </a:r>
            <a:r>
              <a:rPr kumimoji="1" lang="en-US" altLang="zh-TW" dirty="0"/>
              <a:t> efficiency</a:t>
            </a:r>
            <a:endParaRPr kumimoji="1" lang="zh-TW" altLang="en-US" dirty="0"/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CF80CCB7-DC20-F742-99CC-A6B2F15C6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273" y="74053"/>
            <a:ext cx="4993627" cy="156422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A34ADCC-7571-4D42-86A4-05614A3D8DE2}"/>
              </a:ext>
            </a:extLst>
          </p:cNvPr>
          <p:cNvSpPr/>
          <p:nvPr/>
        </p:nvSpPr>
        <p:spPr>
          <a:xfrm>
            <a:off x="8683420" y="5040316"/>
            <a:ext cx="623866" cy="206598"/>
          </a:xfrm>
          <a:prstGeom prst="rect">
            <a:avLst/>
          </a:prstGeom>
          <a:solidFill>
            <a:schemeClr val="accent2">
              <a:alpha val="19952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D9F939-326F-5140-B051-1E861A309F64}"/>
              </a:ext>
            </a:extLst>
          </p:cNvPr>
          <p:cNvSpPr/>
          <p:nvPr/>
        </p:nvSpPr>
        <p:spPr>
          <a:xfrm>
            <a:off x="0" y="6159353"/>
            <a:ext cx="12192000" cy="698647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We can gain more reasonable results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3F2247-2275-E94D-82D5-B9659BD11C4F}"/>
              </a:ext>
            </a:extLst>
          </p:cNvPr>
          <p:cNvSpPr/>
          <p:nvPr/>
        </p:nvSpPr>
        <p:spPr>
          <a:xfrm>
            <a:off x="5972273" y="5604182"/>
            <a:ext cx="420188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Scale efficiency greater than 1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D30DF3-B228-6746-8F71-31E267B16234}"/>
              </a:ext>
            </a:extLst>
          </p:cNvPr>
          <p:cNvSpPr/>
          <p:nvPr/>
        </p:nvSpPr>
        <p:spPr>
          <a:xfrm>
            <a:off x="5565518" y="3592164"/>
            <a:ext cx="5015396" cy="413428"/>
          </a:xfrm>
          <a:prstGeom prst="rect">
            <a:avLst/>
          </a:prstGeom>
          <a:solidFill>
            <a:schemeClr val="bg1">
              <a:alpha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Corrected technical efficiency which is lower than 0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3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C65B35-894A-CC46-8971-89D7611F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0A181-554A-4C4B-81B6-123A9203E74F}"/>
              </a:ext>
            </a:extLst>
          </p:cNvPr>
          <p:cNvSpPr/>
          <p:nvPr/>
        </p:nvSpPr>
        <p:spPr>
          <a:xfrm>
            <a:off x="537041" y="875207"/>
            <a:ext cx="205857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Conclusion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016F7CB9-5F36-9548-A6D4-F9ECB47840E0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9B3BE2-E2B7-0947-8F9D-1F0D2350B58F}"/>
              </a:ext>
            </a:extLst>
          </p:cNvPr>
          <p:cNvSpPr txBox="1"/>
          <p:nvPr/>
        </p:nvSpPr>
        <p:spPr>
          <a:xfrm>
            <a:off x="537041" y="1485512"/>
            <a:ext cx="10980045" cy="69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Contributions: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Use </a:t>
            </a:r>
            <a:r>
              <a:rPr kumimoji="1" lang="en-US" altLang="zh-TW" sz="2000" b="1" dirty="0">
                <a:solidFill>
                  <a:schemeClr val="accent1"/>
                </a:solidFill>
              </a:rPr>
              <a:t>dummy process </a:t>
            </a:r>
            <a:r>
              <a:rPr kumimoji="1" lang="en-US" altLang="zh-TW" sz="2000" dirty="0"/>
              <a:t>to deal with complicated network system, to handle arithmetic problem in network-DEA VRS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Update network framework in insurance industry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Update insurance data sets from 2002 to 2019</a:t>
            </a:r>
          </a:p>
          <a:p>
            <a:pPr>
              <a:lnSpc>
                <a:spcPct val="150000"/>
              </a:lnSpc>
            </a:pPr>
            <a:r>
              <a:rPr kumimoji="1" lang="en-US" altLang="zh-TW" sz="2000" dirty="0"/>
              <a:t>Restrictions: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2"/>
                </a:solidFill>
              </a:rPr>
              <a:t>Efficiency decomposition in scale efficiency </a:t>
            </a:r>
            <a:r>
              <a:rPr kumimoji="1" lang="en-US" altLang="zh-TW" sz="2000" dirty="0"/>
              <a:t>can still greater than 1 for some arithmetic evidence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Some </a:t>
            </a:r>
            <a:r>
              <a:rPr kumimoji="1" lang="en-US" altLang="zh-TW" sz="2000" dirty="0">
                <a:solidFill>
                  <a:schemeClr val="accent2"/>
                </a:solidFill>
              </a:rPr>
              <a:t>final output was lower than one </a:t>
            </a:r>
            <a:r>
              <a:rPr kumimoji="1" lang="en-US" altLang="zh-TW" sz="2000" dirty="0"/>
              <a:t>according to financial statement, there would be better way instead of adding all output of DMUs uniformly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We cannot tell the whole efficiency simply based on financial statement</a:t>
            </a:r>
          </a:p>
          <a:p>
            <a:pPr>
              <a:lnSpc>
                <a:spcPct val="150000"/>
              </a:lnSpc>
            </a:pPr>
            <a:r>
              <a:rPr kumimoji="1" lang="en-US" altLang="zh-TW" sz="2000" dirty="0"/>
              <a:t>Future work: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Use penal data to evaluate two dimensional efficiency decomposition in insurance industry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Trade off between underwriting profit and investment profit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IFRSs 17 would change the financial statement in insurance industry, would be a chance to renew model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220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C65B35-894A-CC46-8971-89D7611F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0A181-554A-4C4B-81B6-123A9203E74F}"/>
              </a:ext>
            </a:extLst>
          </p:cNvPr>
          <p:cNvSpPr/>
          <p:nvPr/>
        </p:nvSpPr>
        <p:spPr>
          <a:xfrm>
            <a:off x="537041" y="875207"/>
            <a:ext cx="205857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Conclusion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016F7CB9-5F36-9548-A6D4-F9ECB47840E0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9B3BE2-E2B7-0947-8F9D-1F0D2350B58F}"/>
              </a:ext>
            </a:extLst>
          </p:cNvPr>
          <p:cNvSpPr txBox="1"/>
          <p:nvPr/>
        </p:nvSpPr>
        <p:spPr>
          <a:xfrm>
            <a:off x="537041" y="1485512"/>
            <a:ext cx="11491673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Future work: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chemeClr val="accent1"/>
                </a:solidFill>
              </a:rPr>
              <a:t>penal data </a:t>
            </a:r>
            <a:r>
              <a:rPr kumimoji="1" lang="en-US" altLang="zh-TW" sz="2000" dirty="0"/>
              <a:t>to evaluate two dimensional efficiency decomposition in insurance industry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1"/>
                </a:solidFill>
              </a:rPr>
              <a:t>Trade off</a:t>
            </a:r>
            <a:r>
              <a:rPr kumimoji="1" lang="en-US" altLang="zh-TW" sz="2000" dirty="0"/>
              <a:t> between underwriting profit and investment profit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2"/>
                </a:solidFill>
              </a:rPr>
              <a:t>IFRSs 17 </a:t>
            </a:r>
            <a:r>
              <a:rPr kumimoji="1" lang="en-US" altLang="zh-TW" sz="2000" dirty="0"/>
              <a:t>would change the financial statement in insurance industry. It would be a chance to renew model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575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6AFCE8B3-FE7E-614B-BB9B-2E27230A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858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Q&amp;A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108B03-21A0-A948-8A3E-5C24E0AE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202016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References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26872-98AD-2E41-9842-74C9E6B1CFD7}"/>
              </a:ext>
            </a:extLst>
          </p:cNvPr>
          <p:cNvSpPr txBox="1"/>
          <p:nvPr/>
        </p:nvSpPr>
        <p:spPr>
          <a:xfrm>
            <a:off x="537040" y="1398427"/>
            <a:ext cx="10903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Chen K, Zhu J., 2019. Scale efficiency in two-stage network DEA. </a:t>
            </a:r>
            <a:r>
              <a:rPr lang="en" altLang="zh-TW" i="1" dirty="0"/>
              <a:t>Journal of the Operational Research Society</a:t>
            </a:r>
            <a:r>
              <a:rPr lang="en" altLang="zh-TW" dirty="0"/>
              <a:t>, 70, 101-110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" altLang="zh-TW" dirty="0"/>
              <a:t>Kao, C., Hwang, S.N.,  2008. </a:t>
            </a:r>
            <a:r>
              <a:rPr lang="en" altLang="zh-TW" dirty="0"/>
              <a:t>Efficiency decomposition in two-stage data envelopment analysis: An application to non-life insurance companies in Taiwan. </a:t>
            </a:r>
            <a:r>
              <a:rPr lang="en" altLang="zh-TW" i="1" dirty="0"/>
              <a:t>European Journal of Operational Research</a:t>
            </a:r>
            <a:r>
              <a:rPr lang="en" altLang="zh-TW" dirty="0"/>
              <a:t>, 185, 418-429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" altLang="zh-TW" dirty="0"/>
              <a:t>Kao, C.,  2009. </a:t>
            </a:r>
            <a:r>
              <a:rPr lang="en" altLang="zh-TW" dirty="0"/>
              <a:t>Efficiency decomposition in network data envelopment analysis: A relational model. </a:t>
            </a:r>
            <a:r>
              <a:rPr lang="en" altLang="zh-TW" i="1" dirty="0"/>
              <a:t>European Journal of Operational Research</a:t>
            </a:r>
            <a:r>
              <a:rPr lang="en" altLang="zh-TW" dirty="0"/>
              <a:t>, 192, </a:t>
            </a:r>
            <a:r>
              <a:rPr lang="en-US" altLang="zh-TW" dirty="0"/>
              <a:t>949-962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TW" dirty="0"/>
              <a:t>Lee, C.-Y., Johnson, A.L., 2012.</a:t>
            </a:r>
            <a:r>
              <a:rPr lang="en" altLang="zh-TW" dirty="0"/>
              <a:t> Two-dimensional efficiency decomposition to measure the demand effect in productivity analysis.</a:t>
            </a:r>
            <a:r>
              <a:rPr lang="en" altLang="zh-TW" i="1" dirty="0"/>
              <a:t> European Journal of Operational Research</a:t>
            </a:r>
            <a:r>
              <a:rPr lang="en" altLang="zh-TW" dirty="0"/>
              <a:t>, 216(3), </a:t>
            </a:r>
            <a:r>
              <a:rPr lang="en-US" altLang="zh-TW" dirty="0"/>
              <a:t>584-593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Lee, H.-S., 2021, Efficiency decomposition of the network DEA in variable returns to scale: an additive dissection in losses. </a:t>
            </a:r>
            <a:r>
              <a:rPr lang="en" altLang="zh-TW" i="1" dirty="0"/>
              <a:t>Omega</a:t>
            </a:r>
            <a:r>
              <a:rPr lang="en" altLang="zh-TW" dirty="0"/>
              <a:t>, 100, 102212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" altLang="zh-TW" dirty="0"/>
              <a:t>Vincenzo </a:t>
            </a:r>
            <a:r>
              <a:rPr lang="en" altLang="zh-TW" dirty="0" err="1"/>
              <a:t>Patrizii</a:t>
            </a:r>
            <a:r>
              <a:rPr lang="en" altLang="zh-TW" dirty="0"/>
              <a:t>, 2020. On network two stages variable returns to scale </a:t>
            </a:r>
            <a:r>
              <a:rPr lang="en" altLang="zh-TW" dirty="0" err="1"/>
              <a:t>Dea</a:t>
            </a:r>
            <a:r>
              <a:rPr lang="en" altLang="zh-TW" dirty="0"/>
              <a:t> models. </a:t>
            </a:r>
            <a:r>
              <a:rPr lang="en" altLang="zh-TW" i="1" dirty="0"/>
              <a:t>Omega</a:t>
            </a:r>
            <a:r>
              <a:rPr lang="en" altLang="zh-TW" dirty="0"/>
              <a:t>, 97, 102084</a:t>
            </a:r>
          </a:p>
        </p:txBody>
      </p:sp>
    </p:spTree>
    <p:extLst>
      <p:ext uri="{BB962C8B-B14F-4D97-AF65-F5344CB8AC3E}">
        <p14:creationId xmlns:p14="http://schemas.microsoft.com/office/powerpoint/2010/main" val="245185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486812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Background and Motivation</a:t>
            </a:r>
            <a:endParaRPr lang="zh-TW" altLang="en-US" sz="2800" dirty="0"/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71CB37-F1EF-8E4D-AA07-7D391B2A8998}"/>
              </a:ext>
            </a:extLst>
          </p:cNvPr>
          <p:cNvSpPr/>
          <p:nvPr/>
        </p:nvSpPr>
        <p:spPr>
          <a:xfrm>
            <a:off x="537040" y="1513813"/>
            <a:ext cx="10986477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Kao and Hwang (2008) —the </a:t>
            </a:r>
            <a:r>
              <a:rPr lang="en-US" altLang="zh-TW" sz="2000" b="1" dirty="0"/>
              <a:t>first study that applies Network-DEA to the insurance field,</a:t>
            </a:r>
            <a:r>
              <a:rPr lang="en-US" altLang="zh-TW" sz="2000" dirty="0"/>
              <a:t> which consists of 24 non-life insurance firms in Taiwan between </a:t>
            </a:r>
            <a:r>
              <a:rPr lang="en-US" altLang="zh-TW" sz="2000" b="1" dirty="0">
                <a:solidFill>
                  <a:schemeClr val="accent1"/>
                </a:solidFill>
              </a:rPr>
              <a:t>2001 and 2002</a:t>
            </a:r>
            <a:r>
              <a:rPr lang="en-US" altLang="zh-TW" sz="2000" dirty="0"/>
              <a:t>. Subsequently, several scholars use the same dataset in Kao and Hwang (2008) to test new Network-DEA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it comes to efficiency measure in insurance industry nowadays. It’s difficult to collect similar data since the change in financial statement over 15 years.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Furthermore, network framework from Kao and Hwang (2008) should be update.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We proposed a three stage network system which contains three processes, premium acquisition, reinsurance allocation and profit generation.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57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A7C5E2-35AE-9745-A8E8-C346728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EEC173-D892-1D44-A674-38E80F68189D}"/>
              </a:ext>
            </a:extLst>
          </p:cNvPr>
          <p:cNvSpPr txBox="1"/>
          <p:nvPr/>
        </p:nvSpPr>
        <p:spPr>
          <a:xfrm>
            <a:off x="642450" y="695213"/>
            <a:ext cx="4303624" cy="585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動機：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保險公司有許多流程，應該更新以往的網路結構與數據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方法步驟：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財報閱讀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定義網路結構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模型製作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資料蒐集與結果評估：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財報（網址）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dirty="0"/>
              <a:t>Decomposed scale efficiency can &gt; 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總體的 </a:t>
            </a:r>
            <a:r>
              <a:rPr kumimoji="1" lang="en-US" altLang="zh-TW" dirty="0"/>
              <a:t>scale eff </a:t>
            </a:r>
            <a:r>
              <a:rPr kumimoji="1" lang="zh-TW" altLang="en-US" dirty="0"/>
              <a:t>合理，但是看分段的話，可以看 </a:t>
            </a:r>
            <a:r>
              <a:rPr kumimoji="1" lang="en-US" altLang="zh-TW" dirty="0"/>
              <a:t>TE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stage </a:t>
            </a:r>
            <a:r>
              <a:rPr kumimoji="1" lang="zh-TW" altLang="en-US" dirty="0"/>
              <a:t>替代 </a:t>
            </a:r>
            <a:r>
              <a:rPr kumimoji="1" lang="en-US" altLang="zh-TW" dirty="0"/>
              <a:t>process </a:t>
            </a:r>
            <a:r>
              <a:rPr kumimoji="1" lang="zh-TW" altLang="en-US" dirty="0"/>
              <a:t>本身，以獲得在相似的排名之下，較合理的數據值</a:t>
            </a:r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97CD75-FBCC-4C47-960D-C22E2042D4DE}"/>
              </a:ext>
            </a:extLst>
          </p:cNvPr>
          <p:cNvSpPr/>
          <p:nvPr/>
        </p:nvSpPr>
        <p:spPr>
          <a:xfrm>
            <a:off x="4640696" y="0"/>
            <a:ext cx="3921413" cy="87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題目：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保險公司的效率值評估</a:t>
            </a:r>
            <a:endParaRPr kumimoji="1"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663FF1-AC59-2F4B-8E18-FE11DFF6513C}"/>
              </a:ext>
            </a:extLst>
          </p:cNvPr>
          <p:cNvSpPr/>
          <p:nvPr/>
        </p:nvSpPr>
        <p:spPr>
          <a:xfrm>
            <a:off x="6328641" y="2316630"/>
            <a:ext cx="6096000" cy="41511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/>
              <a:t>貢獻：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更新資料集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更新模型，獨立出保險公司的一般承保與再保流程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VRS </a:t>
            </a:r>
            <a:r>
              <a:rPr kumimoji="1" lang="zh-TW" altLang="en-US" sz="1600" dirty="0"/>
              <a:t>方法評估 </a:t>
            </a:r>
            <a:r>
              <a:rPr kumimoji="1" lang="en-US" altLang="zh-TW" sz="1600" dirty="0"/>
              <a:t>scope efficiency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/>
              <a:t>限制：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只是根據財報不能完全了解保險公司狀況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最終產出也些為負值，可以再考量更進一步的模型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TE &gt; OE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/>
              <a:t>未來：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Penal data</a:t>
            </a:r>
            <a:r>
              <a:rPr kumimoji="1" lang="zh-TW" altLang="en-US" sz="1600" dirty="0"/>
              <a:t>，了解歷年來不同公司在各 </a:t>
            </a:r>
            <a:r>
              <a:rPr kumimoji="1" lang="en-US" altLang="zh-TW" sz="1600" dirty="0"/>
              <a:t>stage </a:t>
            </a:r>
            <a:r>
              <a:rPr kumimoji="1" lang="zh-TW" altLang="en-US" sz="1600" dirty="0"/>
              <a:t>的效率值演進</a:t>
            </a:r>
            <a:endParaRPr kumimoji="1" lang="en-US" altLang="zh-TW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/>
              <a:t>保險公司核保收益與投資收益的取捨</a:t>
            </a:r>
          </a:p>
        </p:txBody>
      </p:sp>
    </p:spTree>
    <p:extLst>
      <p:ext uri="{BB962C8B-B14F-4D97-AF65-F5344CB8AC3E}">
        <p14:creationId xmlns:p14="http://schemas.microsoft.com/office/powerpoint/2010/main" val="198360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CBECA5-B822-7441-9AA2-47845B5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副標題 1">
            <a:extLst>
              <a:ext uri="{FF2B5EF4-FFF2-40B4-BE49-F238E27FC236}">
                <a16:creationId xmlns:a16="http://schemas.microsoft.com/office/drawing/2014/main" id="{952FEFB0-699A-864F-BABC-D405AA34B386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4FACDCE-76E6-684C-9AD0-5D6505C6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1" y="1337620"/>
            <a:ext cx="9998020" cy="55203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B0B9615-B8AB-0A4E-80DB-F1D21316F783}"/>
              </a:ext>
            </a:extLst>
          </p:cNvPr>
          <p:cNvSpPr/>
          <p:nvPr/>
        </p:nvSpPr>
        <p:spPr>
          <a:xfrm>
            <a:off x="4876800" y="3715754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04882A-86CF-024C-8694-A5BFF69887AB}"/>
              </a:ext>
            </a:extLst>
          </p:cNvPr>
          <p:cNvSpPr/>
          <p:nvPr/>
        </p:nvSpPr>
        <p:spPr>
          <a:xfrm>
            <a:off x="4876800" y="5126989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50F3BC-803F-7043-9748-D809B8406671}"/>
              </a:ext>
            </a:extLst>
          </p:cNvPr>
          <p:cNvSpPr/>
          <p:nvPr/>
        </p:nvSpPr>
        <p:spPr>
          <a:xfrm>
            <a:off x="8045225" y="3937922"/>
            <a:ext cx="1109330" cy="319775"/>
          </a:xfrm>
          <a:prstGeom prst="rect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7">
            <a:extLst>
              <a:ext uri="{FF2B5EF4-FFF2-40B4-BE49-F238E27FC236}">
                <a16:creationId xmlns:a16="http://schemas.microsoft.com/office/drawing/2014/main" id="{2ACB9CE0-6F4E-7647-8E70-9CAB8E26175D}"/>
              </a:ext>
            </a:extLst>
          </p:cNvPr>
          <p:cNvSpPr/>
          <p:nvPr/>
        </p:nvSpPr>
        <p:spPr>
          <a:xfrm rot="5400000">
            <a:off x="4885734" y="4458591"/>
            <a:ext cx="1091462" cy="245336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0000FF"/>
          </a:solidFill>
          <a:ln w="22225">
            <a:solidFill>
              <a:srgbClr val="000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8">
            <a:extLst>
              <a:ext uri="{FF2B5EF4-FFF2-40B4-BE49-F238E27FC236}">
                <a16:creationId xmlns:a16="http://schemas.microsoft.com/office/drawing/2014/main" id="{48BFC46A-752D-4A4C-9757-17FFAB5A9780}"/>
              </a:ext>
            </a:extLst>
          </p:cNvPr>
          <p:cNvSpPr/>
          <p:nvPr/>
        </p:nvSpPr>
        <p:spPr>
          <a:xfrm rot="7720220">
            <a:off x="6460734" y="4879090"/>
            <a:ext cx="1945502" cy="411128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FF0000"/>
          </a:solidFill>
          <a:ln w="22225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4DBFD9-8E12-F34E-A240-5BC197537E8A}"/>
              </a:ext>
            </a:extLst>
          </p:cNvPr>
          <p:cNvSpPr txBox="1"/>
          <p:nvPr/>
        </p:nvSpPr>
        <p:spPr>
          <a:xfrm>
            <a:off x="5656824" y="4155074"/>
            <a:ext cx="1830988" cy="646331"/>
          </a:xfrm>
          <a:prstGeom prst="rect">
            <a:avLst/>
          </a:prstGeom>
          <a:solidFill>
            <a:schemeClr val="bg1">
              <a:alpha val="76000"/>
            </a:schemeClr>
          </a:solidFill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保險業務會影響再保分保業務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CC322E-11E0-8247-B288-CC82FD0B24B3}"/>
              </a:ext>
            </a:extLst>
          </p:cNvPr>
          <p:cNvSpPr txBox="1"/>
          <p:nvPr/>
        </p:nvSpPr>
        <p:spPr>
          <a:xfrm>
            <a:off x="7758918" y="4915750"/>
            <a:ext cx="1433809" cy="646331"/>
          </a:xfrm>
          <a:prstGeom prst="rect">
            <a:avLst/>
          </a:prstGeom>
          <a:solidFill>
            <a:srgbClr val="E57177">
              <a:alpha val="7000"/>
            </a:srgbClr>
          </a:solidFill>
          <a:ln w="15875">
            <a:solidFill>
              <a:srgbClr val="9C1D22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C1D22"/>
                </a:solidFill>
              </a:rPr>
              <a:t>理賠與投資同時進行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3E581-06D8-774A-977A-350B1B85C276}"/>
              </a:ext>
            </a:extLst>
          </p:cNvPr>
          <p:cNvSpPr/>
          <p:nvPr/>
        </p:nvSpPr>
        <p:spPr>
          <a:xfrm>
            <a:off x="537041" y="875207"/>
            <a:ext cx="486812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Background and Motivation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20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1446787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Premiums ceded to reinsurers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minus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blipFill>
                <a:blip r:embed="rId2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435"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blipFill>
                <a:blip r:embed="rId4"/>
                <a:stretch>
                  <a:fillRect r="-1456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537C7AA5-B4D7-D74D-8A88-B462030AD78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56" name="副標題 1">
            <a:extLst>
              <a:ext uri="{FF2B5EF4-FFF2-40B4-BE49-F238E27FC236}">
                <a16:creationId xmlns:a16="http://schemas.microsoft.com/office/drawing/2014/main" id="{528121B2-8F97-0447-90F0-3B2B2090D1B8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44C49C0-2A49-C44D-86D9-214D65D9FA04}"/>
              </a:ext>
            </a:extLst>
          </p:cNvPr>
          <p:cNvSpPr/>
          <p:nvPr/>
        </p:nvSpPr>
        <p:spPr>
          <a:xfrm>
            <a:off x="3111090" y="3925608"/>
            <a:ext cx="6008292" cy="24099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8AD4040-8464-DE4F-84B8-58CEEA627498}"/>
              </a:ext>
            </a:extLst>
          </p:cNvPr>
          <p:cNvSpPr/>
          <p:nvPr/>
        </p:nvSpPr>
        <p:spPr>
          <a:xfrm>
            <a:off x="7078029" y="4161912"/>
            <a:ext cx="1424763" cy="1940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6E1D7A1-B820-4548-97C3-25DD8CBEE383}"/>
              </a:ext>
            </a:extLst>
          </p:cNvPr>
          <p:cNvSpPr/>
          <p:nvPr/>
        </p:nvSpPr>
        <p:spPr>
          <a:xfrm>
            <a:off x="3757952" y="4161912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/>
              <p:nvPr/>
            </p:nvSpPr>
            <p:spPr>
              <a:xfrm>
                <a:off x="1999699" y="4223480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99" y="4223480"/>
                <a:ext cx="526106" cy="4531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/>
              <p:nvPr/>
            </p:nvSpPr>
            <p:spPr>
              <a:xfrm>
                <a:off x="2629231" y="5846085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31" y="5846085"/>
                <a:ext cx="502061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/>
              <p:nvPr/>
            </p:nvSpPr>
            <p:spPr>
              <a:xfrm>
                <a:off x="3558857" y="4280195"/>
                <a:ext cx="179392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2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1200" dirty="0"/>
                        <m:t>remium</m:t>
                      </m:r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200" dirty="0"/>
                        <m:t>acquisition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857" y="4280195"/>
                <a:ext cx="1793921" cy="276999"/>
              </a:xfrm>
              <a:prstGeom prst="rect">
                <a:avLst/>
              </a:prstGeom>
              <a:blipFill>
                <a:blip r:embed="rId2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2E0A247B-7A5F-5944-9519-4DBE11E5E46A}"/>
              </a:ext>
            </a:extLst>
          </p:cNvPr>
          <p:cNvSpPr/>
          <p:nvPr/>
        </p:nvSpPr>
        <p:spPr>
          <a:xfrm>
            <a:off x="7092105" y="4898552"/>
            <a:ext cx="1385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/>
              <a:t>profit generation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/>
              <p:nvPr/>
            </p:nvSpPr>
            <p:spPr>
              <a:xfrm>
                <a:off x="9656578" y="4223480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78" y="4223480"/>
                <a:ext cx="535723" cy="4531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/>
              <p:nvPr/>
            </p:nvSpPr>
            <p:spPr>
              <a:xfrm>
                <a:off x="9656578" y="5577343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78" y="5577343"/>
                <a:ext cx="535723" cy="4531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32">
            <a:extLst>
              <a:ext uri="{FF2B5EF4-FFF2-40B4-BE49-F238E27FC236}">
                <a16:creationId xmlns:a16="http://schemas.microsoft.com/office/drawing/2014/main" id="{BDBB9859-F7C0-C149-8A47-090A6ECFB195}"/>
              </a:ext>
            </a:extLst>
          </p:cNvPr>
          <p:cNvCxnSpPr>
            <a:cxnSpLocks/>
          </p:cNvCxnSpPr>
          <p:nvPr/>
        </p:nvCxnSpPr>
        <p:spPr>
          <a:xfrm>
            <a:off x="2573894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34">
            <a:extLst>
              <a:ext uri="{FF2B5EF4-FFF2-40B4-BE49-F238E27FC236}">
                <a16:creationId xmlns:a16="http://schemas.microsoft.com/office/drawing/2014/main" id="{2E3497EF-78F4-414B-8F7E-188B78B3CD89}"/>
              </a:ext>
            </a:extLst>
          </p:cNvPr>
          <p:cNvCxnSpPr>
            <a:cxnSpLocks/>
          </p:cNvCxnSpPr>
          <p:nvPr/>
        </p:nvCxnSpPr>
        <p:spPr>
          <a:xfrm>
            <a:off x="2573894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35">
            <a:extLst>
              <a:ext uri="{FF2B5EF4-FFF2-40B4-BE49-F238E27FC236}">
                <a16:creationId xmlns:a16="http://schemas.microsoft.com/office/drawing/2014/main" id="{E4551850-2E01-B948-BDD7-4D7D1CB11118}"/>
              </a:ext>
            </a:extLst>
          </p:cNvPr>
          <p:cNvCxnSpPr>
            <a:cxnSpLocks/>
          </p:cNvCxnSpPr>
          <p:nvPr/>
        </p:nvCxnSpPr>
        <p:spPr>
          <a:xfrm>
            <a:off x="8604185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36">
            <a:extLst>
              <a:ext uri="{FF2B5EF4-FFF2-40B4-BE49-F238E27FC236}">
                <a16:creationId xmlns:a16="http://schemas.microsoft.com/office/drawing/2014/main" id="{6185EA8E-09B6-094C-8C4E-55F61799D1BE}"/>
              </a:ext>
            </a:extLst>
          </p:cNvPr>
          <p:cNvCxnSpPr>
            <a:cxnSpLocks/>
          </p:cNvCxnSpPr>
          <p:nvPr/>
        </p:nvCxnSpPr>
        <p:spPr>
          <a:xfrm>
            <a:off x="8604185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37">
            <a:extLst>
              <a:ext uri="{FF2B5EF4-FFF2-40B4-BE49-F238E27FC236}">
                <a16:creationId xmlns:a16="http://schemas.microsoft.com/office/drawing/2014/main" id="{FC61C5E9-0AAF-3745-9ED3-78A0FF4D2C0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4470334" y="4685133"/>
            <a:ext cx="6544" cy="858587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44">
            <a:extLst>
              <a:ext uri="{FF2B5EF4-FFF2-40B4-BE49-F238E27FC236}">
                <a16:creationId xmlns:a16="http://schemas.microsoft.com/office/drawing/2014/main" id="{B8C423A2-E8E7-954D-BF35-71BA780FABEE}"/>
              </a:ext>
            </a:extLst>
          </p:cNvPr>
          <p:cNvCxnSpPr>
            <a:cxnSpLocks/>
          </p:cNvCxnSpPr>
          <p:nvPr/>
        </p:nvCxnSpPr>
        <p:spPr>
          <a:xfrm>
            <a:off x="5182715" y="5857332"/>
            <a:ext cx="1793921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BF029EF-2515-054C-8A58-E344A7B90BEA}"/>
              </a:ext>
            </a:extLst>
          </p:cNvPr>
          <p:cNvSpPr/>
          <p:nvPr/>
        </p:nvSpPr>
        <p:spPr>
          <a:xfrm>
            <a:off x="3757952" y="5582097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EE0DE0F-6854-4940-B8DF-3A3560F03EB8}"/>
              </a:ext>
            </a:extLst>
          </p:cNvPr>
          <p:cNvSpPr/>
          <p:nvPr/>
        </p:nvSpPr>
        <p:spPr>
          <a:xfrm>
            <a:off x="3705753" y="5697765"/>
            <a:ext cx="154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TW" sz="1200" dirty="0"/>
              <a:t>reinsurance allocation</a:t>
            </a:r>
            <a:endParaRPr lang="zh-TW" altLang="en-US" sz="1200" dirty="0"/>
          </a:p>
        </p:txBody>
      </p:sp>
      <p:cxnSp>
        <p:nvCxnSpPr>
          <p:cNvPr id="76" name="直線單箭頭接點 40">
            <a:extLst>
              <a:ext uri="{FF2B5EF4-FFF2-40B4-BE49-F238E27FC236}">
                <a16:creationId xmlns:a16="http://schemas.microsoft.com/office/drawing/2014/main" id="{6E0D97E3-8DCB-9E4F-B75B-C043439C3828}"/>
              </a:ext>
            </a:extLst>
          </p:cNvPr>
          <p:cNvCxnSpPr>
            <a:cxnSpLocks/>
          </p:cNvCxnSpPr>
          <p:nvPr/>
        </p:nvCxnSpPr>
        <p:spPr>
          <a:xfrm flipV="1">
            <a:off x="2573894" y="4536846"/>
            <a:ext cx="1030392" cy="1320486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41">
            <a:extLst>
              <a:ext uri="{FF2B5EF4-FFF2-40B4-BE49-F238E27FC236}">
                <a16:creationId xmlns:a16="http://schemas.microsoft.com/office/drawing/2014/main" id="{4DB003CF-5294-EC44-AAAD-682972995F8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5182715" y="4423522"/>
            <a:ext cx="1793921" cy="1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/>
              <p:nvPr/>
            </p:nvSpPr>
            <p:spPr>
              <a:xfrm>
                <a:off x="1999699" y="5577343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99" y="5577343"/>
                <a:ext cx="526106" cy="45313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/>
              <p:nvPr/>
            </p:nvSpPr>
            <p:spPr>
              <a:xfrm>
                <a:off x="2610858" y="4885236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58" y="4885236"/>
                <a:ext cx="502061" cy="33291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/>
              <p:nvPr/>
            </p:nvSpPr>
            <p:spPr>
              <a:xfrm>
                <a:off x="4457756" y="4883060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56" y="4883060"/>
                <a:ext cx="556434" cy="33784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/>
              <p:nvPr/>
            </p:nvSpPr>
            <p:spPr>
              <a:xfrm>
                <a:off x="5756393" y="4112199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93" y="4112199"/>
                <a:ext cx="556434" cy="33784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/>
              <p:nvPr/>
            </p:nvSpPr>
            <p:spPr>
              <a:xfrm>
                <a:off x="5756393" y="5546936"/>
                <a:ext cx="560795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93" y="5546936"/>
                <a:ext cx="560795" cy="33784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1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>
            <a:extLst>
              <a:ext uri="{FF2B5EF4-FFF2-40B4-BE49-F238E27FC236}">
                <a16:creationId xmlns:a16="http://schemas.microsoft.com/office/drawing/2014/main" id="{845C1C6B-5EC4-F24C-B60B-C189D7758E34}"/>
              </a:ext>
            </a:extLst>
          </p:cNvPr>
          <p:cNvSpPr/>
          <p:nvPr/>
        </p:nvSpPr>
        <p:spPr>
          <a:xfrm>
            <a:off x="532549" y="3904825"/>
            <a:ext cx="8192601" cy="25532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1446787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Premiums ceded to reinsurers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minus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67" y="1869509"/>
                <a:ext cx="4001899" cy="1421992"/>
              </a:xfrm>
              <a:prstGeom prst="rect">
                <a:avLst/>
              </a:prstGeom>
              <a:blipFill>
                <a:blip r:embed="rId2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05" y="1870924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435"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8862302" y="4346895"/>
                <a:ext cx="2876108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acquisition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allocation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302" y="4346895"/>
                <a:ext cx="2876108" cy="1421992"/>
              </a:xfrm>
              <a:prstGeom prst="rect">
                <a:avLst/>
              </a:prstGeom>
              <a:blipFill>
                <a:blip r:embed="rId4"/>
                <a:stretch>
                  <a:fillRect r="-1316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87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56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537C7AA5-B4D7-D74D-8A88-B462030AD78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56" name="副標題 1">
            <a:extLst>
              <a:ext uri="{FF2B5EF4-FFF2-40B4-BE49-F238E27FC236}">
                <a16:creationId xmlns:a16="http://schemas.microsoft.com/office/drawing/2014/main" id="{528121B2-8F97-0447-90F0-3B2B2090D1B8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44C49C0-2A49-C44D-86D9-214D65D9FA04}"/>
              </a:ext>
            </a:extLst>
          </p:cNvPr>
          <p:cNvSpPr/>
          <p:nvPr/>
        </p:nvSpPr>
        <p:spPr>
          <a:xfrm>
            <a:off x="1643940" y="3925608"/>
            <a:ext cx="6008292" cy="24099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8AD4040-8464-DE4F-84B8-58CEEA627498}"/>
              </a:ext>
            </a:extLst>
          </p:cNvPr>
          <p:cNvSpPr/>
          <p:nvPr/>
        </p:nvSpPr>
        <p:spPr>
          <a:xfrm>
            <a:off x="5610879" y="4161912"/>
            <a:ext cx="1424763" cy="1940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6E1D7A1-B820-4548-97C3-25DD8CBEE383}"/>
              </a:ext>
            </a:extLst>
          </p:cNvPr>
          <p:cNvSpPr/>
          <p:nvPr/>
        </p:nvSpPr>
        <p:spPr>
          <a:xfrm>
            <a:off x="2290802" y="4161912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/>
              <p:nvPr/>
            </p:nvSpPr>
            <p:spPr>
              <a:xfrm>
                <a:off x="532549" y="4223480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A73414F-3034-FD41-BDE9-CC3050393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9" y="4223480"/>
                <a:ext cx="526106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/>
              <p:nvPr/>
            </p:nvSpPr>
            <p:spPr>
              <a:xfrm>
                <a:off x="1162081" y="5846085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DFB9DCF-6D56-834D-BFC0-8C60EBCD9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1" y="5846085"/>
                <a:ext cx="502061" cy="332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/>
              <p:nvPr/>
            </p:nvSpPr>
            <p:spPr>
              <a:xfrm>
                <a:off x="2116324" y="4200996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7DCA1BA-33EC-3A4D-80D1-1C85E7100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24" y="4200996"/>
                <a:ext cx="1793921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/>
              <p:nvPr/>
            </p:nvSpPr>
            <p:spPr>
              <a:xfrm>
                <a:off x="8189428" y="4223480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206F8E1-3A3B-094C-AE91-FBD555151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28" y="4223480"/>
                <a:ext cx="535723" cy="4531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/>
              <p:nvPr/>
            </p:nvSpPr>
            <p:spPr>
              <a:xfrm>
                <a:off x="8189428" y="5577343"/>
                <a:ext cx="53572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E778AA4-2337-874D-86DF-76CE54A93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28" y="5577343"/>
                <a:ext cx="535723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32">
            <a:extLst>
              <a:ext uri="{FF2B5EF4-FFF2-40B4-BE49-F238E27FC236}">
                <a16:creationId xmlns:a16="http://schemas.microsoft.com/office/drawing/2014/main" id="{BDBB9859-F7C0-C149-8A47-090A6ECFB195}"/>
              </a:ext>
            </a:extLst>
          </p:cNvPr>
          <p:cNvCxnSpPr>
            <a:cxnSpLocks/>
          </p:cNvCxnSpPr>
          <p:nvPr/>
        </p:nvCxnSpPr>
        <p:spPr>
          <a:xfrm>
            <a:off x="1106744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34">
            <a:extLst>
              <a:ext uri="{FF2B5EF4-FFF2-40B4-BE49-F238E27FC236}">
                <a16:creationId xmlns:a16="http://schemas.microsoft.com/office/drawing/2014/main" id="{2E3497EF-78F4-414B-8F7E-188B78B3CD89}"/>
              </a:ext>
            </a:extLst>
          </p:cNvPr>
          <p:cNvCxnSpPr>
            <a:cxnSpLocks/>
          </p:cNvCxnSpPr>
          <p:nvPr/>
        </p:nvCxnSpPr>
        <p:spPr>
          <a:xfrm>
            <a:off x="1106744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35">
            <a:extLst>
              <a:ext uri="{FF2B5EF4-FFF2-40B4-BE49-F238E27FC236}">
                <a16:creationId xmlns:a16="http://schemas.microsoft.com/office/drawing/2014/main" id="{E4551850-2E01-B948-BDD7-4D7D1CB11118}"/>
              </a:ext>
            </a:extLst>
          </p:cNvPr>
          <p:cNvCxnSpPr>
            <a:cxnSpLocks/>
          </p:cNvCxnSpPr>
          <p:nvPr/>
        </p:nvCxnSpPr>
        <p:spPr>
          <a:xfrm>
            <a:off x="7137035" y="4454313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36">
            <a:extLst>
              <a:ext uri="{FF2B5EF4-FFF2-40B4-BE49-F238E27FC236}">
                <a16:creationId xmlns:a16="http://schemas.microsoft.com/office/drawing/2014/main" id="{6185EA8E-09B6-094C-8C4E-55F61799D1BE}"/>
              </a:ext>
            </a:extLst>
          </p:cNvPr>
          <p:cNvCxnSpPr>
            <a:cxnSpLocks/>
          </p:cNvCxnSpPr>
          <p:nvPr/>
        </p:nvCxnSpPr>
        <p:spPr>
          <a:xfrm>
            <a:off x="7137035" y="5857332"/>
            <a:ext cx="103039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37">
            <a:extLst>
              <a:ext uri="{FF2B5EF4-FFF2-40B4-BE49-F238E27FC236}">
                <a16:creationId xmlns:a16="http://schemas.microsoft.com/office/drawing/2014/main" id="{FC61C5E9-0AAF-3745-9ED3-78A0FF4D2C0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003184" y="4685133"/>
            <a:ext cx="6544" cy="858587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44">
            <a:extLst>
              <a:ext uri="{FF2B5EF4-FFF2-40B4-BE49-F238E27FC236}">
                <a16:creationId xmlns:a16="http://schemas.microsoft.com/office/drawing/2014/main" id="{B8C423A2-E8E7-954D-BF35-71BA780FABEE}"/>
              </a:ext>
            </a:extLst>
          </p:cNvPr>
          <p:cNvCxnSpPr>
            <a:cxnSpLocks/>
          </p:cNvCxnSpPr>
          <p:nvPr/>
        </p:nvCxnSpPr>
        <p:spPr>
          <a:xfrm>
            <a:off x="3715565" y="5857332"/>
            <a:ext cx="1793921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BF029EF-2515-054C-8A58-E344A7B90BEA}"/>
              </a:ext>
            </a:extLst>
          </p:cNvPr>
          <p:cNvSpPr/>
          <p:nvPr/>
        </p:nvSpPr>
        <p:spPr>
          <a:xfrm>
            <a:off x="2290802" y="5582097"/>
            <a:ext cx="1424763" cy="523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40">
            <a:extLst>
              <a:ext uri="{FF2B5EF4-FFF2-40B4-BE49-F238E27FC236}">
                <a16:creationId xmlns:a16="http://schemas.microsoft.com/office/drawing/2014/main" id="{6E0D97E3-8DCB-9E4F-B75B-C043439C3828}"/>
              </a:ext>
            </a:extLst>
          </p:cNvPr>
          <p:cNvCxnSpPr>
            <a:cxnSpLocks/>
          </p:cNvCxnSpPr>
          <p:nvPr/>
        </p:nvCxnSpPr>
        <p:spPr>
          <a:xfrm flipV="1">
            <a:off x="1106744" y="4536846"/>
            <a:ext cx="1030392" cy="1320486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41">
            <a:extLst>
              <a:ext uri="{FF2B5EF4-FFF2-40B4-BE49-F238E27FC236}">
                <a16:creationId xmlns:a16="http://schemas.microsoft.com/office/drawing/2014/main" id="{4DB003CF-5294-EC44-AAAD-682972995F8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715565" y="4423522"/>
            <a:ext cx="1793921" cy="1"/>
          </a:xfrm>
          <a:prstGeom prst="straightConnector1">
            <a:avLst/>
          </a:prstGeom>
          <a:ln w="41275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/>
              <p:nvPr/>
            </p:nvSpPr>
            <p:spPr>
              <a:xfrm>
                <a:off x="532549" y="5577343"/>
                <a:ext cx="52610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b="0" i="0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E878479-76C2-D54A-953A-0690ADCA7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9" y="5577343"/>
                <a:ext cx="526106" cy="4531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/>
              <p:nvPr/>
            </p:nvSpPr>
            <p:spPr>
              <a:xfrm>
                <a:off x="1143708" y="4885236"/>
                <a:ext cx="502061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600" b="0" i="0" baseline="30000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5BD8D82-0EDF-2643-8C6D-215602BA3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8" y="4885236"/>
                <a:ext cx="502061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/>
              <p:nvPr/>
            </p:nvSpPr>
            <p:spPr>
              <a:xfrm>
                <a:off x="2990606" y="4883060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30BEC34-CDC6-1A4F-A1E8-1BC3EA32C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06" y="4883060"/>
                <a:ext cx="556434" cy="3378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/>
              <p:nvPr/>
            </p:nvSpPr>
            <p:spPr>
              <a:xfrm>
                <a:off x="4289243" y="4112199"/>
                <a:ext cx="556434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5CECE61-9B60-5C4F-B9B9-BF60A63E9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43" y="4112199"/>
                <a:ext cx="556434" cy="3378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/>
              <p:nvPr/>
            </p:nvSpPr>
            <p:spPr>
              <a:xfrm>
                <a:off x="4289243" y="5546936"/>
                <a:ext cx="560795" cy="33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600" baseline="30000" dirty="0"/>
              </a:p>
            </p:txBody>
          </p:sp>
        </mc:Choice>
        <mc:Fallback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07757C2-3573-2241-81EE-785A0A321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43" y="5546936"/>
                <a:ext cx="560795" cy="337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DA9BCD9-4D01-644D-AD7F-DCAAD9F81808}"/>
                  </a:ext>
                </a:extLst>
              </p:cNvPr>
              <p:cNvSpPr/>
              <p:nvPr/>
            </p:nvSpPr>
            <p:spPr>
              <a:xfrm>
                <a:off x="2116324" y="5614160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DA9BCD9-4D01-644D-AD7F-DCAAD9F81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24" y="5614160"/>
                <a:ext cx="1793921" cy="453137"/>
              </a:xfrm>
              <a:prstGeom prst="rect">
                <a:avLst/>
              </a:prstGeom>
              <a:blipFill>
                <a:blip r:embed="rId1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8C75E6-8186-C94A-AA3A-447A05A4E0D2}"/>
                  </a:ext>
                </a:extLst>
              </p:cNvPr>
              <p:cNvSpPr/>
              <p:nvPr/>
            </p:nvSpPr>
            <p:spPr>
              <a:xfrm>
                <a:off x="5426299" y="4834857"/>
                <a:ext cx="179392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sz="24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8C75E6-8186-C94A-AA3A-447A05A4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99" y="4834857"/>
                <a:ext cx="1793921" cy="453137"/>
              </a:xfrm>
              <a:prstGeom prst="rect">
                <a:avLst/>
              </a:prstGeom>
              <a:blipFill>
                <a:blip r:embed="rId1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448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D8F5E3-A0C0-4E20-9B0D-993A6A6DBB01}"/>
              </a:ext>
            </a:extLst>
          </p:cNvPr>
          <p:cNvSpPr/>
          <p:nvPr/>
        </p:nvSpPr>
        <p:spPr>
          <a:xfrm>
            <a:off x="556439" y="1471366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https://www.tii.org.tw/tii/actuarial/actuarial1/report/result.html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A6254F-90C5-4872-9445-A18A2751E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2" r="8642" b="47836"/>
          <a:stretch/>
        </p:blipFill>
        <p:spPr>
          <a:xfrm>
            <a:off x="623590" y="1795671"/>
            <a:ext cx="3757024" cy="49921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692DA8-CA2E-408F-BDCD-2586B725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3" t="14313" r="37009"/>
          <a:stretch/>
        </p:blipFill>
        <p:spPr>
          <a:xfrm>
            <a:off x="4554511" y="379141"/>
            <a:ext cx="7517570" cy="64086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9BDB3B-73E1-9B43-8A5F-B5844068AD48}"/>
              </a:ext>
            </a:extLst>
          </p:cNvPr>
          <p:cNvSpPr/>
          <p:nvPr/>
        </p:nvSpPr>
        <p:spPr>
          <a:xfrm>
            <a:off x="537041" y="875207"/>
            <a:ext cx="276870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Data Collection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10" name="副標題 1">
            <a:extLst>
              <a:ext uri="{FF2B5EF4-FFF2-40B4-BE49-F238E27FC236}">
                <a16:creationId xmlns:a16="http://schemas.microsoft.com/office/drawing/2014/main" id="{D2B11A7E-FBA7-344A-ADA1-8BAF70374C41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9A777845-CD38-AB44-94B7-89A1D65B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414" y="882783"/>
            <a:ext cx="3756827" cy="1177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246CF9-1F2E-0A4A-9BE3-07ED4FBBB6A1}"/>
                  </a:ext>
                </a:extLst>
              </p:cNvPr>
              <p:cNvSpPr txBox="1"/>
              <p:nvPr/>
            </p:nvSpPr>
            <p:spPr>
              <a:xfrm>
                <a:off x="6019231" y="2772844"/>
                <a:ext cx="786815" cy="1229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>
                    <a:solidFill>
                      <a:prstClr val="black"/>
                    </a:solidFill>
                  </a:rPr>
                  <a:t> 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246CF9-1F2E-0A4A-9BE3-07ED4FBBB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31" y="2772844"/>
                <a:ext cx="786815" cy="1229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8F0E47-4E8F-F14E-8F85-CA7E83C1CBE2}"/>
              </a:ext>
            </a:extLst>
          </p:cNvPr>
          <p:cNvSpPr txBox="1"/>
          <p:nvPr/>
        </p:nvSpPr>
        <p:spPr>
          <a:xfrm>
            <a:off x="6021605" y="411745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i="1" dirty="0"/>
              <a:t>Y</a:t>
            </a:r>
            <a:r>
              <a:rPr kumimoji="1" lang="en-US" altLang="zh-TW" sz="2000" i="1" baseline="30000" dirty="0"/>
              <a:t>2</a:t>
            </a:r>
            <a:endParaRPr kumimoji="1" lang="zh-TW" altLang="en-US" sz="2000" i="1" baseline="30000" dirty="0"/>
          </a:p>
        </p:txBody>
      </p:sp>
    </p:spTree>
    <p:extLst>
      <p:ext uri="{BB962C8B-B14F-4D97-AF65-F5344CB8AC3E}">
        <p14:creationId xmlns:p14="http://schemas.microsoft.com/office/powerpoint/2010/main" val="33871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D8F5E3-A0C0-4E20-9B0D-993A6A6DBB01}"/>
              </a:ext>
            </a:extLst>
          </p:cNvPr>
          <p:cNvSpPr/>
          <p:nvPr/>
        </p:nvSpPr>
        <p:spPr>
          <a:xfrm>
            <a:off x="556439" y="1471366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https://www.tii.org.tw/tii/actuarial/actuarial1/report/result.html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A6254F-90C5-4872-9445-A18A2751E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2" r="8642" b="47836"/>
          <a:stretch/>
        </p:blipFill>
        <p:spPr>
          <a:xfrm>
            <a:off x="623590" y="1795671"/>
            <a:ext cx="3757024" cy="49921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692DA8-CA2E-408F-BDCD-2586B725E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3" t="14313" r="37009" b="18940"/>
          <a:stretch/>
        </p:blipFill>
        <p:spPr>
          <a:xfrm>
            <a:off x="4554511" y="379141"/>
            <a:ext cx="7517570" cy="49921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C3B23D-7AB2-4BD7-9774-BFDE83E89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2" t="48930" r="39303" b="5401"/>
          <a:stretch/>
        </p:blipFill>
        <p:spPr>
          <a:xfrm>
            <a:off x="4554511" y="2361059"/>
            <a:ext cx="7517570" cy="35205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B8141D1-1415-194B-92B1-C1A511253912}"/>
              </a:ext>
            </a:extLst>
          </p:cNvPr>
          <p:cNvSpPr/>
          <p:nvPr/>
        </p:nvSpPr>
        <p:spPr>
          <a:xfrm>
            <a:off x="537041" y="875207"/>
            <a:ext cx="2768707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Data Collection</a:t>
            </a:r>
            <a:endParaRPr kumimoji="1" lang="en-US" altLang="zh-TW" sz="2800" dirty="0">
              <a:latin typeface="+mn-ea"/>
            </a:endParaRPr>
          </a:p>
        </p:txBody>
      </p:sp>
      <p:sp>
        <p:nvSpPr>
          <p:cNvPr id="12" name="副標題 1">
            <a:extLst>
              <a:ext uri="{FF2B5EF4-FFF2-40B4-BE49-F238E27FC236}">
                <a16:creationId xmlns:a16="http://schemas.microsoft.com/office/drawing/2014/main" id="{B9EDB691-262C-714A-88F5-F016D2B65B9F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B5F64822-0E44-F848-8045-0E3F32C75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7414" y="882783"/>
            <a:ext cx="3756827" cy="1177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527D1E-C56C-F242-A4C9-8C064E824CE2}"/>
                  </a:ext>
                </a:extLst>
              </p:cNvPr>
              <p:cNvSpPr txBox="1"/>
              <p:nvPr/>
            </p:nvSpPr>
            <p:spPr>
              <a:xfrm>
                <a:off x="5966833" y="2288322"/>
                <a:ext cx="508473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TW" altLang="en-US" sz="2000" dirty="0"/>
                  <a:t> </a:t>
                </a:r>
                <a:endParaRPr lang="en-US" altLang="zh-TW" sz="1600" baseline="-250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527D1E-C56C-F242-A4C9-8C064E824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33" y="2288322"/>
                <a:ext cx="508473" cy="960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788536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B099F7D-0683-824C-9880-B7BFBAE863CF}"/>
              </a:ext>
            </a:extLst>
          </p:cNvPr>
          <p:cNvGrpSpPr/>
          <p:nvPr/>
        </p:nvGrpSpPr>
        <p:grpSpPr>
          <a:xfrm>
            <a:off x="2679854" y="3809318"/>
            <a:ext cx="7859372" cy="3100637"/>
            <a:chOff x="2070626" y="3471341"/>
            <a:chExt cx="7859372" cy="3100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oMath>
                    </m:oMathPara>
                  </a14:m>
                  <a:endParaRPr lang="en-US" altLang="zh-TW" sz="22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2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2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626" y="3483954"/>
                  <a:ext cx="1111202" cy="870046"/>
                </a:xfrm>
                <a:prstGeom prst="rect">
                  <a:avLst/>
                </a:prstGeom>
                <a:blipFill>
                  <a:blip r:embed="rId2"/>
                  <a:stretch>
                    <a:fillRect l="-1136" b="-8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69" y="3817908"/>
                  <a:ext cx="2276072" cy="6203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2748801" y="4242906"/>
                  <a:ext cx="7181197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01" y="4242906"/>
                  <a:ext cx="7181197" cy="733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2880565" y="4814789"/>
                  <a:ext cx="6006516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200" i="1" baseline="30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565" y="4814789"/>
                  <a:ext cx="6006516" cy="7338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p>
                            </m:sSub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TW" sz="2200" i="1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760" y="5347238"/>
                  <a:ext cx="6911892" cy="7338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2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377" y="5971814"/>
                  <a:ext cx="3974165" cy="6001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/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2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200" i="1" baseline="-25000" dirty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sz="2200" i="1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63D0241A-B431-B54A-84C2-CDD8CD9E3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10" y="3471341"/>
                  <a:ext cx="2127249" cy="444352"/>
                </a:xfrm>
                <a:prstGeom prst="rect">
                  <a:avLst/>
                </a:prstGeom>
                <a:blipFill>
                  <a:blip r:embed="rId8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/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6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6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1600" i="1" baseline="30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/>
                  <a:t> 的權重</a:t>
                </a: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BC68FE-F641-4743-A473-302D9D89F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84" y="5817600"/>
                <a:ext cx="3246594" cy="785408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ECD828-16CE-F04A-B72F-6DC8A544F519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00EE25CB-A6A2-B24F-AA20-708B6ED65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2FFB295-21F9-C546-95E8-3304FCAF448D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27" name="副標題 1">
            <a:extLst>
              <a:ext uri="{FF2B5EF4-FFF2-40B4-BE49-F238E27FC236}">
                <a16:creationId xmlns:a16="http://schemas.microsoft.com/office/drawing/2014/main" id="{81280C4A-DFA6-104B-8FB7-99455983E54C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C511D9-1310-564E-B25B-547E2087EEE7}"/>
              </a:ext>
            </a:extLst>
          </p:cNvPr>
          <p:cNvSpPr txBox="1"/>
          <p:nvPr/>
        </p:nvSpPr>
        <p:spPr>
          <a:xfrm>
            <a:off x="3128639" y="478178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P</a:t>
            </a:r>
            <a:r>
              <a:rPr kumimoji="1" lang="en-US" altLang="zh-TW" sz="2400" baseline="-25000" dirty="0">
                <a:solidFill>
                  <a:schemeClr val="accent2"/>
                </a:solidFill>
              </a:rPr>
              <a:t>1</a:t>
            </a:r>
            <a:endParaRPr kumimoji="1" lang="zh-TW" alt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F67A534-AFC4-3040-AAE4-15750AC0080E}"/>
              </a:ext>
            </a:extLst>
          </p:cNvPr>
          <p:cNvSpPr txBox="1"/>
          <p:nvPr/>
        </p:nvSpPr>
        <p:spPr>
          <a:xfrm>
            <a:off x="3128639" y="535786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P</a:t>
            </a:r>
            <a:r>
              <a:rPr kumimoji="1" lang="en-US" altLang="zh-TW" sz="2400" baseline="-25000" dirty="0">
                <a:solidFill>
                  <a:schemeClr val="accent2"/>
                </a:solidFill>
              </a:rPr>
              <a:t>2</a:t>
            </a:r>
            <a:endParaRPr kumimoji="1" lang="zh-TW" altLang="en-US" sz="2400" baseline="-25000" dirty="0">
              <a:solidFill>
                <a:schemeClr val="accent2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4C2E95-6143-B248-BA86-E80FD8B9336D}"/>
              </a:ext>
            </a:extLst>
          </p:cNvPr>
          <p:cNvSpPr txBox="1"/>
          <p:nvPr/>
        </p:nvSpPr>
        <p:spPr>
          <a:xfrm>
            <a:off x="3128639" y="587876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P</a:t>
            </a:r>
            <a:r>
              <a:rPr kumimoji="1" lang="en-US" altLang="zh-TW" sz="2400" baseline="-25000" dirty="0">
                <a:solidFill>
                  <a:schemeClr val="accent2"/>
                </a:solidFill>
              </a:rPr>
              <a:t>3</a:t>
            </a:r>
            <a:endParaRPr kumimoji="1" lang="zh-TW" altLang="en-US" sz="2400" baseline="-2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4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69314" y="3781544"/>
            <a:ext cx="8598332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6EA9743D-0AB3-1B45-9EA8-B0966AE50CF7}"/>
              </a:ext>
            </a:extLst>
          </p:cNvPr>
          <p:cNvSpPr/>
          <p:nvPr/>
        </p:nvSpPr>
        <p:spPr>
          <a:xfrm>
            <a:off x="537041" y="875207"/>
            <a:ext cx="618239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en" altLang="zh-TW" sz="2800" dirty="0">
                <a:latin typeface="+mn-ea"/>
              </a:rPr>
              <a:t>Methodology - </a:t>
            </a:r>
            <a:r>
              <a:rPr kumimoji="1" lang="en-US" altLang="zh-TW" sz="2800" dirty="0">
                <a:latin typeface="+mn-ea"/>
              </a:rPr>
              <a:t>network DEA model</a:t>
            </a:r>
          </a:p>
        </p:txBody>
      </p:sp>
      <p:sp>
        <p:nvSpPr>
          <p:cNvPr id="173" name="副標題 1">
            <a:extLst>
              <a:ext uri="{FF2B5EF4-FFF2-40B4-BE49-F238E27FC236}">
                <a16:creationId xmlns:a16="http://schemas.microsoft.com/office/drawing/2014/main" id="{E7A4B1DE-C20A-C04B-8C91-1CEB7629C04F}"/>
              </a:ext>
            </a:extLst>
          </p:cNvPr>
          <p:cNvSpPr txBox="1">
            <a:spLocks/>
          </p:cNvSpPr>
          <p:nvPr/>
        </p:nvSpPr>
        <p:spPr>
          <a:xfrm>
            <a:off x="537041" y="548624"/>
            <a:ext cx="4876623" cy="3265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/>
              <a:t>Efficiency Measure in Insurance Industry – A Network DEA Model</a:t>
            </a:r>
            <a:endParaRPr lang="zh-TW" altLang="en-US" sz="12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08DDEB83-2430-404C-B1EB-48B2D07CCB22}"/>
              </a:ext>
            </a:extLst>
          </p:cNvPr>
          <p:cNvSpPr txBox="1"/>
          <p:nvPr/>
        </p:nvSpPr>
        <p:spPr>
          <a:xfrm>
            <a:off x="6638285" y="100010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CRS</a:t>
            </a:r>
            <a:endParaRPr kumimoji="1" lang="zh-TW" altLang="en-US" dirty="0"/>
          </a:p>
        </p:txBody>
      </p:sp>
      <p:pic>
        <p:nvPicPr>
          <p:cNvPr id="175" name="圖形 174">
            <a:extLst>
              <a:ext uri="{FF2B5EF4-FFF2-40B4-BE49-F238E27FC236}">
                <a16:creationId xmlns:a16="http://schemas.microsoft.com/office/drawing/2014/main" id="{04047208-275A-D142-9ACD-3E458D90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100" y="1327912"/>
            <a:ext cx="7939598" cy="2364636"/>
          </a:xfrm>
          <a:prstGeom prst="rect">
            <a:avLst/>
          </a:prstGeom>
        </p:spPr>
      </p:pic>
      <p:pic>
        <p:nvPicPr>
          <p:cNvPr id="177" name="圖形 176">
            <a:extLst>
              <a:ext uri="{FF2B5EF4-FFF2-40B4-BE49-F238E27FC236}">
                <a16:creationId xmlns:a16="http://schemas.microsoft.com/office/drawing/2014/main" id="{F997A47C-E67D-2B4C-BD6A-4B8E83326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1966" y="3872424"/>
            <a:ext cx="8170717" cy="2559428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5CA0C07E-4D73-D342-BAA0-519E3F804ADE}"/>
              </a:ext>
            </a:extLst>
          </p:cNvPr>
          <p:cNvGrpSpPr/>
          <p:nvPr/>
        </p:nvGrpSpPr>
        <p:grpSpPr>
          <a:xfrm>
            <a:off x="537041" y="-3715866"/>
            <a:ext cx="11156302" cy="3532908"/>
            <a:chOff x="639666" y="2324991"/>
            <a:chExt cx="11156302" cy="3532908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0A94003-37D2-434B-89AD-CA8E0ACB20D1}"/>
                </a:ext>
              </a:extLst>
            </p:cNvPr>
            <p:cNvSpPr/>
            <p:nvPr/>
          </p:nvSpPr>
          <p:spPr>
            <a:xfrm>
              <a:off x="1684405" y="2324991"/>
              <a:ext cx="9112828" cy="3532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F2FA5141-0962-C241-A39E-6BE92DC5A91E}"/>
                    </a:ext>
                  </a:extLst>
                </p:cNvPr>
                <p:cNvSpPr/>
                <p:nvPr/>
              </p:nvSpPr>
              <p:spPr>
                <a:xfrm>
                  <a:off x="639666" y="4013106"/>
                  <a:ext cx="9957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altLang="zh-TW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2400" i="0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altLang="zh-TW" sz="2400" dirty="0"/>
                    <a:t> </a:t>
                  </a:r>
                  <a:endParaRPr lang="zh-TW" altLang="en-US" sz="2400" dirty="0"/>
                </a:p>
              </p:txBody>
            </p:sp>
          </mc:Choice>
          <mc:Fallback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F2FA5141-0962-C241-A39E-6BE92DC5A9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66" y="4013106"/>
                  <a:ext cx="995785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266" t="-10811" b="-297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11BF98D9-9865-5B4C-AB31-F2261A0FBC0F}"/>
                    </a:ext>
                  </a:extLst>
                </p:cNvPr>
                <p:cNvSpPr/>
                <p:nvPr/>
              </p:nvSpPr>
              <p:spPr>
                <a:xfrm>
                  <a:off x="2044463" y="4830289"/>
                  <a:ext cx="502061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b="0" i="0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11BF98D9-9865-5B4C-AB31-F2261A0FB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63" y="4830289"/>
                  <a:ext cx="502061" cy="332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AFFA88D8-6D76-D34A-8B1D-3D095D5964C0}"/>
                </a:ext>
              </a:extLst>
            </p:cNvPr>
            <p:cNvGrpSpPr/>
            <p:nvPr/>
          </p:nvGrpSpPr>
          <p:grpSpPr>
            <a:xfrm>
              <a:off x="3057292" y="3188907"/>
              <a:ext cx="736060" cy="720000"/>
              <a:chOff x="2857608" y="3995173"/>
              <a:chExt cx="1605112" cy="720000"/>
            </a:xfrm>
          </p:grpSpPr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008E4942-86E3-5F42-BB31-065D9DD57905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1" name="矩形 220">
                    <a:extLst>
                      <a:ext uri="{FF2B5EF4-FFF2-40B4-BE49-F238E27FC236}">
                        <a16:creationId xmlns:a16="http://schemas.microsoft.com/office/drawing/2014/main" id="{B342AE97-2DF5-D442-BD5F-42818A777D77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0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21" name="矩形 220">
                    <a:extLst>
                      <a:ext uri="{FF2B5EF4-FFF2-40B4-BE49-F238E27FC236}">
                        <a16:creationId xmlns:a16="http://schemas.microsoft.com/office/drawing/2014/main" id="{B342AE97-2DF5-D442-BD5F-42818A777D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2B2977F1-47AB-DD41-B72D-59BBEB84D3C4}"/>
                    </a:ext>
                  </a:extLst>
                </p:cNvPr>
                <p:cNvSpPr/>
                <p:nvPr/>
              </p:nvSpPr>
              <p:spPr>
                <a:xfrm>
                  <a:off x="10797233" y="4002670"/>
                  <a:ext cx="998735" cy="4531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b="0" i="0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baseline="30000" dirty="0"/>
                </a:p>
              </p:txBody>
            </p:sp>
          </mc:Choice>
          <mc:Fallback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2B2977F1-47AB-DD41-B72D-59BBEB84D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233" y="4002670"/>
                  <a:ext cx="998735" cy="4531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直線單箭頭接點 32">
              <a:extLst>
                <a:ext uri="{FF2B5EF4-FFF2-40B4-BE49-F238E27FC236}">
                  <a16:creationId xmlns:a16="http://schemas.microsoft.com/office/drawing/2014/main" id="{B1FA4560-83FB-2845-B9EF-D7464C9C8FB6}"/>
                </a:ext>
              </a:extLst>
            </p:cNvPr>
            <p:cNvCxnSpPr>
              <a:cxnSpLocks/>
            </p:cNvCxnSpPr>
            <p:nvPr/>
          </p:nvCxnSpPr>
          <p:spPr>
            <a:xfrm>
              <a:off x="4825225" y="4429700"/>
              <a:ext cx="7702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34">
              <a:extLst>
                <a:ext uri="{FF2B5EF4-FFF2-40B4-BE49-F238E27FC236}">
                  <a16:creationId xmlns:a16="http://schemas.microsoft.com/office/drawing/2014/main" id="{A5887F17-007A-1F40-94A0-5AF697255411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>
              <a:off x="1763378" y="4429700"/>
              <a:ext cx="1301944" cy="88395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36">
              <a:extLst>
                <a:ext uri="{FF2B5EF4-FFF2-40B4-BE49-F238E27FC236}">
                  <a16:creationId xmlns:a16="http://schemas.microsoft.com/office/drawing/2014/main" id="{CD209E31-4D44-F847-83E2-0451436FFE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545" y="4429700"/>
              <a:ext cx="1575423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37">
              <a:extLst>
                <a:ext uri="{FF2B5EF4-FFF2-40B4-BE49-F238E27FC236}">
                  <a16:creationId xmlns:a16="http://schemas.microsoft.com/office/drawing/2014/main" id="{097FE9DF-8625-1046-BF30-5D4E55CBED5D}"/>
                </a:ext>
              </a:extLst>
            </p:cNvPr>
            <p:cNvCxnSpPr>
              <a:cxnSpLocks/>
              <a:endCxn id="212" idx="2"/>
            </p:cNvCxnSpPr>
            <p:nvPr/>
          </p:nvCxnSpPr>
          <p:spPr>
            <a:xfrm>
              <a:off x="5563725" y="4436934"/>
              <a:ext cx="1118084" cy="876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單箭頭接點 38">
              <a:extLst>
                <a:ext uri="{FF2B5EF4-FFF2-40B4-BE49-F238E27FC236}">
                  <a16:creationId xmlns:a16="http://schemas.microsoft.com/office/drawing/2014/main" id="{8DE78C35-98AC-F044-A1A0-5274BF4AD0B1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 flipV="1">
              <a:off x="5563725" y="3548907"/>
              <a:ext cx="1110054" cy="88079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單箭頭接點 40">
              <a:extLst>
                <a:ext uri="{FF2B5EF4-FFF2-40B4-BE49-F238E27FC236}">
                  <a16:creationId xmlns:a16="http://schemas.microsoft.com/office/drawing/2014/main" id="{7CF7D545-B4C9-BC4E-816B-5C5130CAE06E}"/>
                </a:ext>
              </a:extLst>
            </p:cNvPr>
            <p:cNvCxnSpPr>
              <a:cxnSpLocks/>
              <a:endCxn id="220" idx="1"/>
            </p:cNvCxnSpPr>
            <p:nvPr/>
          </p:nvCxnSpPr>
          <p:spPr>
            <a:xfrm flipV="1">
              <a:off x="1763378" y="3548907"/>
              <a:ext cx="1293914" cy="888028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單箭頭接點 41">
              <a:extLst>
                <a:ext uri="{FF2B5EF4-FFF2-40B4-BE49-F238E27FC236}">
                  <a16:creationId xmlns:a16="http://schemas.microsoft.com/office/drawing/2014/main" id="{75D051AA-3EC3-F840-8E68-CEEBE610C377}"/>
                </a:ext>
              </a:extLst>
            </p:cNvPr>
            <p:cNvCxnSpPr>
              <a:cxnSpLocks/>
              <a:stCxn id="220" idx="3"/>
            </p:cNvCxnSpPr>
            <p:nvPr/>
          </p:nvCxnSpPr>
          <p:spPr>
            <a:xfrm>
              <a:off x="3777292" y="3548907"/>
              <a:ext cx="1060991" cy="8671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8B7964CE-8FFE-3847-9B6C-6B9D7F6F9D54}"/>
                    </a:ext>
                  </a:extLst>
                </p:cNvPr>
                <p:cNvSpPr/>
                <p:nvPr/>
              </p:nvSpPr>
              <p:spPr>
                <a:xfrm>
                  <a:off x="1910357" y="3649591"/>
                  <a:ext cx="770275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0" baseline="30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i="0" baseline="30000" dirty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8B7964CE-8FFE-3847-9B6C-6B9D7F6F9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57" y="3649591"/>
                  <a:ext cx="770275" cy="3329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2D1B3D8-F64B-0B40-A9A9-A055A746E8C0}"/>
                    </a:ext>
                  </a:extLst>
                </p:cNvPr>
                <p:cNvSpPr/>
                <p:nvPr/>
              </p:nvSpPr>
              <p:spPr>
                <a:xfrm>
                  <a:off x="4193843" y="3651455"/>
                  <a:ext cx="94397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2D1B3D8-F64B-0B40-A9A9-A055A746E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843" y="3651455"/>
                  <a:ext cx="943976" cy="33784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34E316AC-F3DC-6149-BC37-D449AC138DC5}"/>
                    </a:ext>
                  </a:extLst>
                </p:cNvPr>
                <p:cNvSpPr/>
                <p:nvPr/>
              </p:nvSpPr>
              <p:spPr>
                <a:xfrm>
                  <a:off x="7891994" y="4827820"/>
                  <a:ext cx="54322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34E316AC-F3DC-6149-BC37-D449AC138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994" y="4827820"/>
                  <a:ext cx="543226" cy="3378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72A620FA-9CBF-E740-8D03-8B30F079989C}"/>
                    </a:ext>
                  </a:extLst>
                </p:cNvPr>
                <p:cNvSpPr/>
                <p:nvPr/>
              </p:nvSpPr>
              <p:spPr>
                <a:xfrm>
                  <a:off x="7889814" y="3651455"/>
                  <a:ext cx="547586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72A620FA-9CBF-E740-8D03-8B30F0799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814" y="3651455"/>
                  <a:ext cx="547586" cy="3378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CECD6755-5857-6147-BDBB-F993E3DDA046}"/>
                </a:ext>
              </a:extLst>
            </p:cNvPr>
            <p:cNvGrpSpPr/>
            <p:nvPr/>
          </p:nvGrpSpPr>
          <p:grpSpPr>
            <a:xfrm>
              <a:off x="6673779" y="3188907"/>
              <a:ext cx="736060" cy="720000"/>
              <a:chOff x="2857608" y="3995173"/>
              <a:chExt cx="1605112" cy="720000"/>
            </a:xfrm>
          </p:grpSpPr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32CD83A8-8DEB-8842-86CC-E4F36AC02E6C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9D8D6E1C-E5B5-BF4A-97FB-36667B2B2688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9D8D6E1C-E5B5-BF4A-97FB-36667B2B26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6" name="群組 195">
              <a:extLst>
                <a:ext uri="{FF2B5EF4-FFF2-40B4-BE49-F238E27FC236}">
                  <a16:creationId xmlns:a16="http://schemas.microsoft.com/office/drawing/2014/main" id="{C50EB962-9330-6941-B1E7-F812AEC68910}"/>
                </a:ext>
              </a:extLst>
            </p:cNvPr>
            <p:cNvGrpSpPr/>
            <p:nvPr/>
          </p:nvGrpSpPr>
          <p:grpSpPr>
            <a:xfrm>
              <a:off x="9500545" y="4072862"/>
              <a:ext cx="736060" cy="720000"/>
              <a:chOff x="2857608" y="3995173"/>
              <a:chExt cx="1605112" cy="720000"/>
            </a:xfrm>
          </p:grpSpPr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0BCE6C8-2F4E-884A-9381-ED2724AD3F99}"/>
                  </a:ext>
                </a:extLst>
              </p:cNvPr>
              <p:cNvSpPr/>
              <p:nvPr/>
            </p:nvSpPr>
            <p:spPr>
              <a:xfrm>
                <a:off x="2857608" y="3995173"/>
                <a:ext cx="1570091" cy="72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" name="矩形 216">
                    <a:extLst>
                      <a:ext uri="{FF2B5EF4-FFF2-40B4-BE49-F238E27FC236}">
                        <a16:creationId xmlns:a16="http://schemas.microsoft.com/office/drawing/2014/main" id="{93560838-9183-7547-A3A8-7AF3DBDA6757}"/>
                      </a:ext>
                    </a:extLst>
                  </p:cNvPr>
                  <p:cNvSpPr/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7" name="矩形 216">
                    <a:extLst>
                      <a:ext uri="{FF2B5EF4-FFF2-40B4-BE49-F238E27FC236}">
                        <a16:creationId xmlns:a16="http://schemas.microsoft.com/office/drawing/2014/main" id="{93560838-9183-7547-A3A8-7AF3DBDA67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182" y="4071161"/>
                    <a:ext cx="1332538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082" b="-731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7" name="群組 196">
              <a:extLst>
                <a:ext uri="{FF2B5EF4-FFF2-40B4-BE49-F238E27FC236}">
                  <a16:creationId xmlns:a16="http://schemas.microsoft.com/office/drawing/2014/main" id="{9AA00084-37E4-EC4D-911F-E214B922AAAF}"/>
                </a:ext>
              </a:extLst>
            </p:cNvPr>
            <p:cNvGrpSpPr/>
            <p:nvPr/>
          </p:nvGrpSpPr>
          <p:grpSpPr>
            <a:xfrm>
              <a:off x="3065322" y="4953655"/>
              <a:ext cx="720000" cy="720000"/>
              <a:chOff x="2755093" y="5351307"/>
              <a:chExt cx="720000" cy="720000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D5B8DFC9-F5BA-C140-826B-824BAFF90A8F}"/>
                  </a:ext>
                </a:extLst>
              </p:cNvPr>
              <p:cNvSpPr/>
              <p:nvPr/>
            </p:nvSpPr>
            <p:spPr>
              <a:xfrm>
                <a:off x="2755093" y="5351307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5" name="矩形 214">
                    <a:extLst>
                      <a:ext uri="{FF2B5EF4-FFF2-40B4-BE49-F238E27FC236}">
                        <a16:creationId xmlns:a16="http://schemas.microsoft.com/office/drawing/2014/main" id="{91D3BA82-1C16-8B4E-840F-88FB983A2DB1}"/>
                      </a:ext>
                    </a:extLst>
                  </p:cNvPr>
                  <p:cNvSpPr/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sz="2800" i="0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5" name="矩形 214">
                    <a:extLst>
                      <a:ext uri="{FF2B5EF4-FFF2-40B4-BE49-F238E27FC236}">
                        <a16:creationId xmlns:a16="http://schemas.microsoft.com/office/drawing/2014/main" id="{91D3BA82-1C16-8B4E-840F-88FB983A2D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082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2719B377-F638-6F4D-84AB-6A71250898C4}"/>
                </a:ext>
              </a:extLst>
            </p:cNvPr>
            <p:cNvGrpSpPr/>
            <p:nvPr/>
          </p:nvGrpSpPr>
          <p:grpSpPr>
            <a:xfrm>
              <a:off x="6681809" y="4953655"/>
              <a:ext cx="720000" cy="720000"/>
              <a:chOff x="2755093" y="5351307"/>
              <a:chExt cx="720000" cy="720000"/>
            </a:xfrm>
          </p:grpSpPr>
          <p:sp>
            <p:nvSpPr>
              <p:cNvPr id="212" name="橢圓 211">
                <a:extLst>
                  <a:ext uri="{FF2B5EF4-FFF2-40B4-BE49-F238E27FC236}">
                    <a16:creationId xmlns:a16="http://schemas.microsoft.com/office/drawing/2014/main" id="{CE82D9C8-E2EC-7849-86FF-028850ABB870}"/>
                  </a:ext>
                </a:extLst>
              </p:cNvPr>
              <p:cNvSpPr/>
              <p:nvPr/>
            </p:nvSpPr>
            <p:spPr>
              <a:xfrm>
                <a:off x="2755093" y="5351307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矩形 212">
                    <a:extLst>
                      <a:ext uri="{FF2B5EF4-FFF2-40B4-BE49-F238E27FC236}">
                        <a16:creationId xmlns:a16="http://schemas.microsoft.com/office/drawing/2014/main" id="{2833C520-8A6B-E341-B48F-D9CB4D686D40}"/>
                      </a:ext>
                    </a:extLst>
                  </p:cNvPr>
                  <p:cNvSpPr/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sz="2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>
              <p:sp>
                <p:nvSpPr>
                  <p:cNvPr id="213" name="矩形 212">
                    <a:extLst>
                      <a:ext uri="{FF2B5EF4-FFF2-40B4-BE49-F238E27FC236}">
                        <a16:creationId xmlns:a16="http://schemas.microsoft.com/office/drawing/2014/main" id="{2833C520-8A6B-E341-B48F-D9CB4D686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7676" y="5411518"/>
                    <a:ext cx="606255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250" b="-476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9" name="直線單箭頭接點 40">
              <a:extLst>
                <a:ext uri="{FF2B5EF4-FFF2-40B4-BE49-F238E27FC236}">
                  <a16:creationId xmlns:a16="http://schemas.microsoft.com/office/drawing/2014/main" id="{23684DA1-F84C-6B49-A91F-92D144325CD3}"/>
                </a:ext>
              </a:extLst>
            </p:cNvPr>
            <p:cNvCxnSpPr>
              <a:cxnSpLocks/>
              <a:stCxn id="214" idx="6"/>
            </p:cNvCxnSpPr>
            <p:nvPr/>
          </p:nvCxnSpPr>
          <p:spPr>
            <a:xfrm flipV="1">
              <a:off x="3785322" y="4436935"/>
              <a:ext cx="1039903" cy="876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2BCBF2F-C538-B648-BC70-307693059383}"/>
                    </a:ext>
                  </a:extLst>
                </p:cNvPr>
                <p:cNvSpPr/>
                <p:nvPr/>
              </p:nvSpPr>
              <p:spPr>
                <a:xfrm>
                  <a:off x="4222382" y="4830289"/>
                  <a:ext cx="502061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600" b="0" i="0" baseline="30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02BCBF2F-C538-B648-BC70-307693059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382" y="4830289"/>
                  <a:ext cx="502061" cy="33291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028CC260-3609-224F-875F-41F9AEF6E49E}"/>
                    </a:ext>
                  </a:extLst>
                </p:cNvPr>
                <p:cNvSpPr/>
                <p:nvPr/>
              </p:nvSpPr>
              <p:spPr>
                <a:xfrm>
                  <a:off x="5455831" y="3645487"/>
                  <a:ext cx="920445" cy="33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600" b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6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600" baseline="30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nor/>
                              </m:rPr>
                              <a:rPr lang="zh-TW" altLang="en-US" sz="1600" baseline="30000" dirty="0"/>
                              <m:t> </m:t>
                            </m:r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60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600" baseline="30000" dirty="0"/>
                </a:p>
              </p:txBody>
            </p:sp>
          </mc:Choice>
          <mc:Fallback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028CC260-3609-224F-875F-41F9AEF6E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831" y="3645487"/>
                  <a:ext cx="920445" cy="3378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直線單箭頭接點 32">
              <a:extLst>
                <a:ext uri="{FF2B5EF4-FFF2-40B4-BE49-F238E27FC236}">
                  <a16:creationId xmlns:a16="http://schemas.microsoft.com/office/drawing/2014/main" id="{23939746-CF96-5741-BACF-C71B079DCFD8}"/>
                </a:ext>
              </a:extLst>
            </p:cNvPr>
            <p:cNvCxnSpPr>
              <a:cxnSpLocks/>
            </p:cNvCxnSpPr>
            <p:nvPr/>
          </p:nvCxnSpPr>
          <p:spPr>
            <a:xfrm>
              <a:off x="684885" y="4429700"/>
              <a:ext cx="1083065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E9D25943-7DE0-BD43-93BA-684F2CAA85FC}"/>
                    </a:ext>
                  </a:extLst>
                </p:cNvPr>
                <p:cNvSpPr/>
                <p:nvPr/>
              </p:nvSpPr>
              <p:spPr>
                <a:xfrm>
                  <a:off x="5650220" y="4812079"/>
                  <a:ext cx="6598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E9D25943-7DE0-BD43-93BA-684F2CAA85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220" y="4812079"/>
                  <a:ext cx="65986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線單箭頭接點 32">
              <a:extLst>
                <a:ext uri="{FF2B5EF4-FFF2-40B4-BE49-F238E27FC236}">
                  <a16:creationId xmlns:a16="http://schemas.microsoft.com/office/drawing/2014/main" id="{E6B412A6-1B6F-5045-AE2D-5178F3547301}"/>
                </a:ext>
              </a:extLst>
            </p:cNvPr>
            <p:cNvCxnSpPr>
              <a:cxnSpLocks/>
            </p:cNvCxnSpPr>
            <p:nvPr/>
          </p:nvCxnSpPr>
          <p:spPr>
            <a:xfrm>
              <a:off x="8513998" y="4429700"/>
              <a:ext cx="98654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單箭頭接點 41">
              <a:extLst>
                <a:ext uri="{FF2B5EF4-FFF2-40B4-BE49-F238E27FC236}">
                  <a16:creationId xmlns:a16="http://schemas.microsoft.com/office/drawing/2014/main" id="{DC6CC48B-21FA-7942-8E45-B7C2E217E8A7}"/>
                </a:ext>
              </a:extLst>
            </p:cNvPr>
            <p:cNvCxnSpPr>
              <a:cxnSpLocks/>
              <a:stCxn id="218" idx="3"/>
            </p:cNvCxnSpPr>
            <p:nvPr/>
          </p:nvCxnSpPr>
          <p:spPr>
            <a:xfrm>
              <a:off x="7393779" y="3548907"/>
              <a:ext cx="1120218" cy="876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單箭頭接點 40">
              <a:extLst>
                <a:ext uri="{FF2B5EF4-FFF2-40B4-BE49-F238E27FC236}">
                  <a16:creationId xmlns:a16="http://schemas.microsoft.com/office/drawing/2014/main" id="{C2376124-EC15-B442-B1EC-8F444E1657AF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7401809" y="4432863"/>
              <a:ext cx="1112187" cy="8807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單箭頭接點 41">
              <a:extLst>
                <a:ext uri="{FF2B5EF4-FFF2-40B4-BE49-F238E27FC236}">
                  <a16:creationId xmlns:a16="http://schemas.microsoft.com/office/drawing/2014/main" id="{5DBCE6E6-1EB8-4641-9ACC-CC66919FF28E}"/>
                </a:ext>
              </a:extLst>
            </p:cNvPr>
            <p:cNvCxnSpPr>
              <a:cxnSpLocks/>
            </p:cNvCxnSpPr>
            <p:nvPr/>
          </p:nvCxnSpPr>
          <p:spPr>
            <a:xfrm>
              <a:off x="5166257" y="2324991"/>
              <a:ext cx="0" cy="353290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單箭頭接點 41">
              <a:extLst>
                <a:ext uri="{FF2B5EF4-FFF2-40B4-BE49-F238E27FC236}">
                  <a16:creationId xmlns:a16="http://schemas.microsoft.com/office/drawing/2014/main" id="{7E5D480F-95EB-1242-BCA5-9BF77D138B01}"/>
                </a:ext>
              </a:extLst>
            </p:cNvPr>
            <p:cNvCxnSpPr>
              <a:cxnSpLocks/>
            </p:cNvCxnSpPr>
            <p:nvPr/>
          </p:nvCxnSpPr>
          <p:spPr>
            <a:xfrm>
              <a:off x="8917375" y="2324991"/>
              <a:ext cx="0" cy="353290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文字方塊 208">
              <a:extLst>
                <a:ext uri="{FF2B5EF4-FFF2-40B4-BE49-F238E27FC236}">
                  <a16:creationId xmlns:a16="http://schemas.microsoft.com/office/drawing/2014/main" id="{5CB3143A-1D6B-D84F-B960-093FD772EA49}"/>
                </a:ext>
              </a:extLst>
            </p:cNvPr>
            <p:cNvSpPr txBox="1"/>
            <p:nvPr/>
          </p:nvSpPr>
          <p:spPr>
            <a:xfrm>
              <a:off x="3009183" y="2491674"/>
              <a:ext cx="8322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</a:t>
              </a:r>
              <a:endParaRPr kumimoji="1" lang="zh-TW" altLang="en-US" dirty="0"/>
            </a:p>
          </p:txBody>
        </p:sp>
        <p:sp>
          <p:nvSpPr>
            <p:cNvPr id="210" name="文字方塊 209">
              <a:extLst>
                <a:ext uri="{FF2B5EF4-FFF2-40B4-BE49-F238E27FC236}">
                  <a16:creationId xmlns:a16="http://schemas.microsoft.com/office/drawing/2014/main" id="{57B3552B-5A85-3146-88F5-0A90C9FA54AD}"/>
                </a:ext>
              </a:extLst>
            </p:cNvPr>
            <p:cNvSpPr txBox="1"/>
            <p:nvPr/>
          </p:nvSpPr>
          <p:spPr>
            <a:xfrm>
              <a:off x="6587197" y="2491674"/>
              <a:ext cx="90922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II</a:t>
              </a:r>
              <a:endParaRPr kumimoji="1" lang="zh-TW" altLang="en-US" dirty="0"/>
            </a:p>
          </p:txBody>
        </p:sp>
        <p:sp>
          <p:nvSpPr>
            <p:cNvPr id="211" name="文字方塊 210">
              <a:extLst>
                <a:ext uri="{FF2B5EF4-FFF2-40B4-BE49-F238E27FC236}">
                  <a16:creationId xmlns:a16="http://schemas.microsoft.com/office/drawing/2014/main" id="{4389F56E-A600-3C4B-AF82-6B66E5336DD4}"/>
                </a:ext>
              </a:extLst>
            </p:cNvPr>
            <p:cNvSpPr txBox="1"/>
            <p:nvPr/>
          </p:nvSpPr>
          <p:spPr>
            <a:xfrm>
              <a:off x="9367461" y="2491674"/>
              <a:ext cx="98616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Stage III</a:t>
              </a:r>
              <a:endParaRPr kumimoji="1" lang="zh-TW" altLang="en-US" dirty="0"/>
            </a:p>
          </p:txBody>
        </p:sp>
      </p:grpSp>
      <p:sp>
        <p:nvSpPr>
          <p:cNvPr id="222" name="橢圓 221">
            <a:extLst>
              <a:ext uri="{FF2B5EF4-FFF2-40B4-BE49-F238E27FC236}">
                <a16:creationId xmlns:a16="http://schemas.microsoft.com/office/drawing/2014/main" id="{042F6D8D-8733-FF4D-AB4B-124346AB27F1}"/>
              </a:ext>
            </a:extLst>
          </p:cNvPr>
          <p:cNvSpPr/>
          <p:nvPr/>
        </p:nvSpPr>
        <p:spPr>
          <a:xfrm>
            <a:off x="4084886" y="5772444"/>
            <a:ext cx="503308" cy="5033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63D21E3-3363-9242-810C-B956B3DE54C2}"/>
              </a:ext>
            </a:extLst>
          </p:cNvPr>
          <p:cNvSpPr/>
          <p:nvPr/>
        </p:nvSpPr>
        <p:spPr>
          <a:xfrm>
            <a:off x="6679594" y="5772444"/>
            <a:ext cx="503308" cy="5033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B1A1AD6C-8111-124D-9199-6336E56D757C}"/>
              </a:ext>
            </a:extLst>
          </p:cNvPr>
          <p:cNvSpPr txBox="1"/>
          <p:nvPr/>
        </p:nvSpPr>
        <p:spPr>
          <a:xfrm>
            <a:off x="1402534" y="583943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dummy process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6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27466</TotalTime>
  <Words>1733</Words>
  <Application>Microsoft Macintosh PowerPoint</Application>
  <PresentationFormat>寬螢幕</PresentationFormat>
  <Paragraphs>273</Paragraphs>
  <Slides>20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Microsoft JhengHei</vt:lpstr>
      <vt:lpstr>Arial</vt:lpstr>
      <vt:lpstr>Calibri</vt:lpstr>
      <vt:lpstr>Cambria Math</vt:lpstr>
      <vt:lpstr>Century Gothic</vt:lpstr>
      <vt:lpstr>Times New Roman</vt:lpstr>
      <vt:lpstr>Wingdings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170</cp:revision>
  <dcterms:created xsi:type="dcterms:W3CDTF">2021-04-25T03:52:03Z</dcterms:created>
  <dcterms:modified xsi:type="dcterms:W3CDTF">2021-06-21T17:25:29Z</dcterms:modified>
</cp:coreProperties>
</file>